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xlsx" ContentType="application/vnd.openxmlformats-officedocument.spreadsheetml.sheet"/>
  <Default Extension="rels" ContentType="application/vnd.openxmlformats-package.relationships+xml"/>
  <Default Extension="vml" ContentType="application/vnd.openxmlformats-officedocument.vmlDrawin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embeddings/oleObject1.bin" ContentType="application/vnd.openxmlformats-officedocument.oleObject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embeddings/oleObject2.bin" ContentType="application/vnd.openxmlformats-officedocument.oleObject"/>
  <Override PartName="/ppt/embeddings/oleObject3.bin" ContentType="application/vnd.openxmlformats-officedocument.oleObject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embeddings/oleObject4.bin" ContentType="application/vnd.openxmlformats-officedocument.oleObject"/>
  <Override PartName="/ppt/embeddings/oleObject5.bin" ContentType="application/vnd.openxmlformats-officedocument.oleObject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notesSlides/notesSlide24.xml" ContentType="application/vnd.openxmlformats-officedocument.presentationml.notesSlide+xml"/>
  <Override PartName="/ppt/charts/chart3.xml" ContentType="application/vnd.openxmlformats-officedocument.drawingml.chart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28"/>
  </p:notesMasterIdLst>
  <p:sldIdLst>
    <p:sldId id="409" r:id="rId2"/>
    <p:sldId id="473" r:id="rId3"/>
    <p:sldId id="511" r:id="rId4"/>
    <p:sldId id="537" r:id="rId5"/>
    <p:sldId id="539" r:id="rId6"/>
    <p:sldId id="557" r:id="rId7"/>
    <p:sldId id="510" r:id="rId8"/>
    <p:sldId id="489" r:id="rId9"/>
    <p:sldId id="509" r:id="rId10"/>
    <p:sldId id="558" r:id="rId11"/>
    <p:sldId id="559" r:id="rId12"/>
    <p:sldId id="560" r:id="rId13"/>
    <p:sldId id="561" r:id="rId14"/>
    <p:sldId id="562" r:id="rId15"/>
    <p:sldId id="563" r:id="rId16"/>
    <p:sldId id="564" r:id="rId17"/>
    <p:sldId id="565" r:id="rId18"/>
    <p:sldId id="566" r:id="rId19"/>
    <p:sldId id="567" r:id="rId20"/>
    <p:sldId id="568" r:id="rId21"/>
    <p:sldId id="569" r:id="rId22"/>
    <p:sldId id="574" r:id="rId23"/>
    <p:sldId id="570" r:id="rId24"/>
    <p:sldId id="571" r:id="rId25"/>
    <p:sldId id="572" r:id="rId26"/>
    <p:sldId id="573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337" autoAdjust="0"/>
    <p:restoredTop sz="60682" autoAdjust="0"/>
  </p:normalViewPr>
  <p:slideViewPr>
    <p:cSldViewPr snapToGrid="0">
      <p:cViewPr varScale="1">
        <p:scale>
          <a:sx n="54" d="100"/>
          <a:sy n="54" d="100"/>
        </p:scale>
        <p:origin x="-1672" y="-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notesMaster" Target="notesMasters/notesMaster1.xml"/><Relationship Id="rId29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2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3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MSE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F1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0.161948559790515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335A-40C0-8E5D-68CA904216B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Fast0Tag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F1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0.324937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335A-40C0-8E5D-68CA904216BA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Neg Sampling-Fixed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F1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0.34151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335A-40C0-8E5D-68CA904216BA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Neg Sampling- Optim</c:v>
                </c:pt>
              </c:strCache>
            </c:strRef>
          </c:tx>
          <c:invertIfNegative val="0"/>
          <c:cat>
            <c:strRef>
              <c:f>Sheet1!$A$2</c:f>
              <c:strCache>
                <c:ptCount val="1"/>
                <c:pt idx="0">
                  <c:v>F1</c:v>
                </c:pt>
              </c:strCache>
            </c:strRef>
          </c:cat>
          <c:val>
            <c:numRef>
              <c:f>Sheet1!$E$2</c:f>
              <c:numCache>
                <c:formatCode>General</c:formatCode>
                <c:ptCount val="1"/>
                <c:pt idx="0">
                  <c:v>0.36249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8378-4CE8-96FA-73BCE48A1AC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133956136"/>
        <c:axId val="2133945400"/>
      </c:barChart>
      <c:catAx>
        <c:axId val="21339561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33945400"/>
        <c:crosses val="autoZero"/>
        <c:auto val="1"/>
        <c:lblAlgn val="ctr"/>
        <c:lblOffset val="100"/>
        <c:noMultiLvlLbl val="0"/>
      </c:catAx>
      <c:valAx>
        <c:axId val="21339454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3395613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MSE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F1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0.028128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335A-40C0-8E5D-68CA904216B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Fast0Tag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F1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0.080616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335A-40C0-8E5D-68CA904216BA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Neg Sampling-Fixed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F1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0.095094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335A-40C0-8E5D-68CA904216BA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Neg Sampling- Optim</c:v>
                </c:pt>
              </c:strCache>
            </c:strRef>
          </c:tx>
          <c:invertIfNegative val="0"/>
          <c:cat>
            <c:strRef>
              <c:f>Sheet1!$A$2</c:f>
              <c:strCache>
                <c:ptCount val="1"/>
                <c:pt idx="0">
                  <c:v>F1</c:v>
                </c:pt>
              </c:strCache>
            </c:strRef>
          </c:cat>
          <c:val>
            <c:numRef>
              <c:f>Sheet1!$E$2</c:f>
              <c:numCache>
                <c:formatCode>General</c:formatCode>
                <c:ptCount val="1"/>
                <c:pt idx="0">
                  <c:v>0.127765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C080-457F-ACAF-882FD489C9D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136933624"/>
        <c:axId val="2136937432"/>
      </c:barChart>
      <c:catAx>
        <c:axId val="21369336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36937432"/>
        <c:crosses val="autoZero"/>
        <c:auto val="1"/>
        <c:lblAlgn val="ctr"/>
        <c:lblOffset val="100"/>
        <c:noMultiLvlLbl val="0"/>
      </c:catAx>
      <c:valAx>
        <c:axId val="21369374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3693362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MSE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F1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0.091907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335A-40C0-8E5D-68CA904216B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Fast0Tag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F1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0.120857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335A-40C0-8E5D-68CA904216BA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Neg Sampling-Fixed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F1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0.167553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335A-40C0-8E5D-68CA904216BA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Neg Sampling- Optim</c:v>
                </c:pt>
              </c:strCache>
            </c:strRef>
          </c:tx>
          <c:invertIfNegative val="0"/>
          <c:cat>
            <c:strRef>
              <c:f>Sheet1!$A$2</c:f>
              <c:strCache>
                <c:ptCount val="1"/>
                <c:pt idx="0">
                  <c:v>F1</c:v>
                </c:pt>
              </c:strCache>
            </c:strRef>
          </c:cat>
          <c:val>
            <c:numRef>
              <c:f>Sheet1!$E$2</c:f>
              <c:numCache>
                <c:formatCode>General</c:formatCode>
                <c:ptCount val="1"/>
                <c:pt idx="0">
                  <c:v>0.175194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CB71-432D-BB2F-8023F91274E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136207480"/>
        <c:axId val="2136203656"/>
      </c:barChart>
      <c:catAx>
        <c:axId val="21362074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36203656"/>
        <c:crosses val="autoZero"/>
        <c:auto val="1"/>
        <c:lblAlgn val="ctr"/>
        <c:lblOffset val="100"/>
        <c:noMultiLvlLbl val="0"/>
      </c:catAx>
      <c:valAx>
        <c:axId val="21362036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362074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emf"/><Relationship Id="rId2" Type="http://schemas.openxmlformats.org/officeDocument/2006/relationships/image" Target="../media/image32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emf"/><Relationship Id="rId2" Type="http://schemas.openxmlformats.org/officeDocument/2006/relationships/image" Target="../media/image32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BE4FD2-52E3-41E2-B705-1D1647205E74}" type="datetimeFigureOut">
              <a:rPr lang="en-US" smtClean="0"/>
              <a:t>11/23/16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C28D46-4511-49CE-B5B9-23BB9E8153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0512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Speaker intro</a:t>
            </a:r>
          </a:p>
          <a:p>
            <a:r>
              <a:rPr lang="en-US" dirty="0" smtClean="0"/>
              <a:t>Quick lines about lab:</a:t>
            </a:r>
          </a:p>
          <a:p>
            <a:r>
              <a:rPr lang="en-US" dirty="0" smtClean="0"/>
              <a:t>Lab41 is a Data Science Lab in Menlo</a:t>
            </a:r>
            <a:r>
              <a:rPr lang="en-US" baseline="0" dirty="0" smtClean="0"/>
              <a:t> Park, CA focused on solving data analytics problems plaguing the US Intelligence Community.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28D46-4511-49CE-B5B9-23BB9E81531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3059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28D46-4511-49CE-B5B9-23BB9E81531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0611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Timeline slide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28D46-4511-49CE-B5B9-23BB9E81531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4787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Timeline slide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28D46-4511-49CE-B5B9-23BB9E81531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2782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Timeline slide</a:t>
            </a:r>
          </a:p>
          <a:p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best label = max </a:t>
            </a:r>
            <a:r>
              <a:rPr lang="en-US" i="1" dirty="0" err="1" smtClean="0"/>
              <a:t>V</a:t>
            </a:r>
            <a:r>
              <a:rPr lang="en-US" i="1" baseline="-25000" dirty="0" err="1" smtClean="0"/>
              <a:t>o</a:t>
            </a:r>
            <a:r>
              <a:rPr lang="en-US" baseline="30000" dirty="0" err="1" smtClean="0"/>
              <a:t>T</a:t>
            </a:r>
            <a:r>
              <a:rPr lang="en-US" i="1" dirty="0" smtClean="0"/>
              <a:t> v</a:t>
            </a:r>
            <a:r>
              <a:rPr lang="en-US" i="1" baseline="-25000" dirty="0" smtClean="0"/>
              <a:t>i</a:t>
            </a:r>
          </a:p>
          <a:p>
            <a:endParaRPr lang="en-US" dirty="0" smtClean="0"/>
          </a:p>
          <a:p>
            <a:r>
              <a:rPr lang="en-US" dirty="0" smtClean="0"/>
              <a:t>Particularly bad with a lot of unstructured data and noise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28D46-4511-49CE-B5B9-23BB9E81531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8620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sz="1200" dirty="0" smtClean="0">
                <a:solidFill>
                  <a:srgbClr val="3366FF"/>
                </a:solidFill>
              </a:rPr>
              <a:t>Word </a:t>
            </a:r>
            <a:r>
              <a:rPr lang="en-US" sz="1200" dirty="0" err="1" smtClean="0">
                <a:solidFill>
                  <a:srgbClr val="3366FF"/>
                </a:solidFill>
              </a:rPr>
              <a:t>embeddings</a:t>
            </a:r>
            <a:r>
              <a:rPr lang="en-US" sz="1200" dirty="0" smtClean="0">
                <a:solidFill>
                  <a:srgbClr val="3366FF"/>
                </a:solidFill>
              </a:rPr>
              <a:t> use context &amp; sampling to optimize word vectors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28D46-4511-49CE-B5B9-23BB9E81531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9255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Timeline slide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28D46-4511-49CE-B5B9-23BB9E81531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2568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Timeline slide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28D46-4511-49CE-B5B9-23BB9E81531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4496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Timeline slide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28D46-4511-49CE-B5B9-23BB9E81531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4518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Timeline slide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28D46-4511-49CE-B5B9-23BB9E81531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7367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Timeline slide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28D46-4511-49CE-B5B9-23BB9E81531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8356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Today we</a:t>
            </a:r>
            <a:r>
              <a:rPr lang="en-US" baseline="0" dirty="0" smtClean="0"/>
              <a:t> will present one such challenge we worked 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28D46-4511-49CE-B5B9-23BB9E81531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30738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TALK</a:t>
            </a:r>
            <a:r>
              <a:rPr lang="en-US" baseline="0" dirty="0" smtClean="0"/>
              <a:t> ABOUT WHY PRE-TRAINING IN OUR CASE IS SUCH A GOOD IDEA (SO MANY CLASSES!)</a:t>
            </a:r>
          </a:p>
          <a:p>
            <a:r>
              <a:rPr lang="en-US" baseline="0" dirty="0" smtClean="0"/>
              <a:t>Then talk about specific pre-training steps.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28D46-4511-49CE-B5B9-23BB9E81531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55564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TALK</a:t>
            </a:r>
            <a:r>
              <a:rPr lang="en-US" baseline="0" dirty="0" smtClean="0"/>
              <a:t> ABOUT WHY PRE-TRAINING IN OUR CASE IS SUCH A GOOD IDEA (SO MANY CLASSES!)</a:t>
            </a:r>
          </a:p>
          <a:p>
            <a:r>
              <a:rPr lang="en-US" baseline="0" dirty="0" smtClean="0"/>
              <a:t>Then talk about specific pre-training steps.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28D46-4511-49CE-B5B9-23BB9E81531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21479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Rare: cases when words aren’t in YFCC</a:t>
            </a:r>
          </a:p>
          <a:p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 mentioned words</a:t>
            </a:r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28D46-4511-49CE-B5B9-23BB9E81531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21479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</a:t>
            </a:r>
            <a:r>
              <a:rPr lang="en-US" baseline="0" dirty="0" smtClean="0"/>
              <a:t> example of a bar graph </a:t>
            </a:r>
            <a:r>
              <a:rPr lang="en-US" baseline="0" dirty="0" err="1" smtClean="0"/>
              <a:t>powerpoint</a:t>
            </a:r>
            <a:r>
              <a:rPr lang="en-US" baseline="0" dirty="0" smtClean="0"/>
              <a:t> slide.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This should be as complex a chart as you show your audience.  A good way to enforce discipline is by actually making your bar chart in </a:t>
            </a:r>
            <a:r>
              <a:rPr lang="en-US" baseline="0" dirty="0" err="1" smtClean="0"/>
              <a:t>Powerpoint</a:t>
            </a:r>
            <a:r>
              <a:rPr lang="en-US" baseline="0" dirty="0" smtClean="0"/>
              <a:t> (instead of importing something from Excel).</a:t>
            </a:r>
          </a:p>
          <a:p>
            <a:r>
              <a:rPr lang="en-US" baseline="0" dirty="0" smtClean="0"/>
              <a:t>The crappy user interface that </a:t>
            </a:r>
            <a:r>
              <a:rPr lang="en-US" baseline="0" dirty="0" err="1" smtClean="0"/>
              <a:t>Powerpoint</a:t>
            </a:r>
            <a:r>
              <a:rPr lang="en-US" baseline="0" dirty="0" smtClean="0"/>
              <a:t> provides to create a new chart will naturally make you try to present less data.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28D46-4511-49CE-B5B9-23BB9E81531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16052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</a:t>
            </a:r>
            <a:r>
              <a:rPr lang="en-US" baseline="0" dirty="0" smtClean="0"/>
              <a:t> example of a bar graph </a:t>
            </a:r>
            <a:r>
              <a:rPr lang="en-US" baseline="0" dirty="0" err="1" smtClean="0"/>
              <a:t>powerpoint</a:t>
            </a:r>
            <a:r>
              <a:rPr lang="en-US" baseline="0" dirty="0" smtClean="0"/>
              <a:t> slide.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This should be as complex a chart as you show your audience.  A good way to enforce discipline is by actually making your bar chart in </a:t>
            </a:r>
            <a:r>
              <a:rPr lang="en-US" baseline="0" dirty="0" err="1" smtClean="0"/>
              <a:t>Powerpoint</a:t>
            </a:r>
            <a:r>
              <a:rPr lang="en-US" baseline="0" dirty="0" smtClean="0"/>
              <a:t> (instead of importing something from Excel).</a:t>
            </a:r>
          </a:p>
          <a:p>
            <a:r>
              <a:rPr lang="en-US" baseline="0" dirty="0" smtClean="0"/>
              <a:t>The crappy user interface that </a:t>
            </a:r>
            <a:r>
              <a:rPr lang="en-US" baseline="0" dirty="0" err="1" smtClean="0"/>
              <a:t>Powerpoint</a:t>
            </a:r>
            <a:r>
              <a:rPr lang="en-US" baseline="0" dirty="0" smtClean="0"/>
              <a:t> provides to create a new chart will naturally make you try to present less data.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28D46-4511-49CE-B5B9-23BB9E81531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8951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Add some graphic?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28D46-4511-49CE-B5B9-23BB9E81531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11806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Contact slide.  Feel</a:t>
            </a:r>
            <a:r>
              <a:rPr lang="en-US" baseline="0" dirty="0" smtClean="0"/>
              <a:t> free to change to suit your needs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28D46-4511-49CE-B5B9-23BB9E81531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2901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Training an image classifier is fairly common these days, however the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Novel thing about our classifier is that we want to Train it on </a:t>
            </a:r>
            <a:r>
              <a:rPr lang="en-US" b="1" baseline="0" dirty="0" smtClean="0"/>
              <a:t>user generated content </a:t>
            </a:r>
            <a:r>
              <a:rPr lang="en-US" baseline="0" dirty="0" smtClean="0"/>
              <a:t>in contrast to a lot of current networks trained on the </a:t>
            </a:r>
            <a:r>
              <a:rPr lang="en-US" baseline="0" dirty="0" err="1" smtClean="0"/>
              <a:t>imagenet</a:t>
            </a:r>
            <a:r>
              <a:rPr lang="en-US" baseline="0" dirty="0" smtClean="0"/>
              <a:t> 1000 class vocab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We expect that by training with open source imagery, we can enable classifying anything using potentially the entirety of the English language as a vocabulary!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r>
              <a:rPr lang="en-US" baseline="0" dirty="0" smtClean="0"/>
              <a:t>This sort of capability would really help me because of how I currently deal with image search.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I can describe myself as an analog to a lot of the customers we work with.</a:t>
            </a:r>
          </a:p>
          <a:p>
            <a:endParaRPr lang="en-US" baseline="0" dirty="0" smtClean="0"/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28D46-4511-49CE-B5B9-23BB9E81531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0875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So I’m getting married in December,</a:t>
            </a:r>
          </a:p>
          <a:p>
            <a:r>
              <a:rPr lang="en-US" baseline="0" dirty="0" err="1" smtClean="0"/>
              <a:t>Fiance</a:t>
            </a:r>
            <a:r>
              <a:rPr lang="en-US" baseline="0" dirty="0" smtClean="0"/>
              <a:t> wants me to find pictures of us for our wedding slideshow and invites.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Long while back, I used to carefully setup my photo library. Folders with names, filenames with meaning.  I could manually find the photo or photos I was looking for.  </a:t>
            </a:r>
          </a:p>
          <a:p>
            <a:r>
              <a:rPr lang="en-US" baseline="0" dirty="0" smtClean="0"/>
              <a:t>Start with locating the properly titled folder in my collection, then browse through the descriptive filenames, and voila, locate the picture I was looking for!  This worked well as long as I maintained the quality of my library labelling.  </a:t>
            </a:r>
          </a:p>
          <a:p>
            <a:endParaRPr lang="en-US" baseline="0" dirty="0" smtClean="0"/>
          </a:p>
          <a:p>
            <a:r>
              <a:rPr lang="en-US" baseline="0" dirty="0" smtClean="0"/>
              <a:t>Well I got lazy.  I ended up collected way too many photos than I could keep up with and I ended up just dumping them all into one folder, with no logic or descriptive labelling.</a:t>
            </a:r>
          </a:p>
          <a:p>
            <a:endParaRPr lang="en-US" baseline="0" dirty="0" smtClean="0"/>
          </a:p>
          <a:p>
            <a:r>
              <a:rPr lang="en-US" baseline="0" dirty="0" smtClean="0"/>
              <a:t>It would take way too much time to keep up with my organization scheme!  Thumbs DOWN!</a:t>
            </a:r>
          </a:p>
          <a:p>
            <a:endParaRPr lang="en-US" baseline="0" dirty="0" smtClean="0"/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28D46-4511-49CE-B5B9-23BB9E81531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5235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aseline="0" dirty="0" smtClean="0"/>
              <a:t>So I turned to readily available online tools. </a:t>
            </a:r>
          </a:p>
          <a:p>
            <a:pPr marL="0" indent="0">
              <a:buNone/>
            </a:pPr>
            <a:endParaRPr lang="en-US" baseline="0" dirty="0" smtClean="0"/>
          </a:p>
          <a:p>
            <a:pPr marL="0" indent="0">
              <a:buNone/>
            </a:pPr>
            <a:r>
              <a:rPr lang="en-US" baseline="0" dirty="0" smtClean="0"/>
              <a:t>Apple photos and Facebook helped out a great deal with facial recognition.  By uploading my collection to these apps </a:t>
            </a:r>
          </a:p>
          <a:p>
            <a:pPr marL="0" indent="0">
              <a:buNone/>
            </a:pPr>
            <a:endParaRPr lang="en-US" baseline="0" dirty="0" smtClean="0"/>
          </a:p>
          <a:p>
            <a:pPr marL="0" indent="0">
              <a:buNone/>
            </a:pPr>
            <a:r>
              <a:rPr lang="en-US" baseline="0" dirty="0" smtClean="0"/>
              <a:t>Google analyzes things beyond faces, and that’s good, but it’s a limited vocabulary.  Pink shirt might not be in vocab.</a:t>
            </a:r>
          </a:p>
          <a:p>
            <a:pPr marL="0" indent="0">
              <a:buNone/>
            </a:pPr>
            <a:endParaRPr lang="en-US" baseline="0" dirty="0" smtClean="0"/>
          </a:p>
          <a:p>
            <a:pPr marL="0" indent="0">
              <a:buNone/>
            </a:pPr>
            <a:r>
              <a:rPr lang="en-US" baseline="0" dirty="0" smtClean="0"/>
              <a:t>Additionally, if you are a business or  a </a:t>
            </a:r>
            <a:r>
              <a:rPr lang="en-US" baseline="0" dirty="0" err="1" smtClean="0"/>
              <a:t>govt</a:t>
            </a:r>
            <a:r>
              <a:rPr lang="en-US" baseline="0" dirty="0" smtClean="0"/>
              <a:t> org , you may not want to upload all your data to the internet for this type of image analysis like I did.  </a:t>
            </a:r>
          </a:p>
          <a:p>
            <a:pPr marL="0" indent="0">
              <a:buNone/>
            </a:pPr>
            <a:endParaRPr lang="en-US" baseline="0" dirty="0" smtClean="0"/>
          </a:p>
          <a:p>
            <a:pPr marL="0" indent="0">
              <a:buNone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28D46-4511-49CE-B5B9-23BB9E81531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0418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</a:t>
            </a:r>
            <a:r>
              <a:rPr lang="en-US" baseline="0" dirty="0" smtClean="0"/>
              <a:t> set forth to create a general image search algorithm that could</a:t>
            </a:r>
          </a:p>
          <a:p>
            <a:r>
              <a:rPr lang="en-US" baseline="0" dirty="0" smtClean="0"/>
              <a:t>Classify using large vocabulary</a:t>
            </a:r>
          </a:p>
          <a:p>
            <a:r>
              <a:rPr lang="en-US" baseline="0" dirty="0" smtClean="0"/>
              <a:t>Take advantage of noisy training data</a:t>
            </a:r>
          </a:p>
          <a:p>
            <a:r>
              <a:rPr lang="en-US" baseline="0" dirty="0" smtClean="0"/>
              <a:t>Deal with multi concept images.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In doing this, we knew we needed to be able to overcome a few issues…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28D46-4511-49CE-B5B9-23BB9E81531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8690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Classifiers are great at 1000 word vocab, but using UGC means a classifier needs to be really good at working with a significantly larger vocabulary.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How do you get to a larger vocabulary?  If you’re google you can create more labels.  But that doesn’t work for the rest of us!</a:t>
            </a:r>
          </a:p>
          <a:p>
            <a:endParaRPr lang="en-US" baseline="0" dirty="0" smtClean="0"/>
          </a:p>
          <a:p>
            <a:r>
              <a:rPr lang="en-US" baseline="0" dirty="0" smtClean="0"/>
              <a:t>Our goal is to seek high performance using </a:t>
            </a:r>
            <a:r>
              <a:rPr lang="en-US" baseline="0" dirty="0" err="1" smtClean="0"/>
              <a:t>uncurated</a:t>
            </a:r>
            <a:r>
              <a:rPr lang="en-US" baseline="0" dirty="0" smtClean="0"/>
              <a:t> training data from the wild, like FLICKR, and spanning potentially millions of classes.</a:t>
            </a:r>
          </a:p>
          <a:p>
            <a:endParaRPr lang="en-US" dirty="0" smtClean="0"/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28D46-4511-49CE-B5B9-23BB9E81531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2383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Noise</a:t>
            </a:r>
            <a:r>
              <a:rPr lang="en-US" baseline="0" dirty="0" smtClean="0"/>
              <a:t> and relevance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Insufficient metadata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28D46-4511-49CE-B5B9-23BB9E81531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8445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28D46-4511-49CE-B5B9-23BB9E81531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4777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3A2352-6151-49C7-AD26-2A0EF3738831}" type="datetime1">
              <a:rPr lang="en-US" smtClean="0"/>
              <a:t>11/23/16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 Division of IQT Labs.  Private - Do not disseminate without approval of Lab41 or In-Q-Tel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0D481-81F7-47CA-ABBB-7FB9ADFEC7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300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DE6A80-72F2-44CD-8425-51234CD247AE}" type="datetime1">
              <a:rPr lang="en-US" smtClean="0"/>
              <a:t>11/23/16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 Division of IQT Labs.  Private - Do not disseminate without approval of Lab41 or In-Q-Tel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0D481-81F7-47CA-ABBB-7FB9ADFEC7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216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C16D5-7645-4B2C-8849-E91CEE9C363A}" type="datetime1">
              <a:rPr lang="en-US" smtClean="0"/>
              <a:t>11/23/16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 Division of IQT Labs.  Private - Do not disseminate without approval of Lab41 or In-Q-Tel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0D481-81F7-47CA-ABBB-7FB9ADFEC7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197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9FF1DB-247E-4FB6-A010-7E888E262A3B}" type="datetime1">
              <a:rPr lang="en-US" smtClean="0"/>
              <a:t>11/23/16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 Division of IQT Labs.  Private - Do not disseminate without approval of Lab41 or In-Q-Tel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0D481-81F7-47CA-ABBB-7FB9ADFEC7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362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2466A-95EB-4C29-AF7E-43623ED0E487}" type="datetime1">
              <a:rPr lang="en-US" smtClean="0"/>
              <a:t>11/23/16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 Division of IQT Labs.  Private - Do not disseminate without approval of Lab41 or In-Q-Tel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0D481-81F7-47CA-ABBB-7FB9ADFEC7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856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9B0F8B-95EA-4AC6-ABA0-B839B8B34FD6}" type="datetime1">
              <a:rPr lang="en-US" smtClean="0"/>
              <a:t>11/23/16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 Division of IQT Labs.  Private - Do not disseminate without approval of Lab41 or In-Q-Tel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0D481-81F7-47CA-ABBB-7FB9ADFEC7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575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99698-0CD1-4FC9-86D1-F7282B532844}" type="datetime1">
              <a:rPr lang="en-US" smtClean="0"/>
              <a:t>11/23/16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 Division of IQT Labs.  Private - Do not disseminate without approval of Lab41 or In-Q-Tel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0D481-81F7-47CA-ABBB-7FB9ADFEC7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E626F2-2080-476B-AFFC-F6692EF73E17}" type="datetime1">
              <a:rPr lang="en-US" smtClean="0"/>
              <a:t>11/23/16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 Division of IQT Labs.  Private - Do not disseminate without approval of Lab41 or In-Q-Tel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0D481-81F7-47CA-ABBB-7FB9ADFEC7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994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0C484-CBC1-4957-951D-21130A9590D7}" type="datetime1">
              <a:rPr lang="en-US" smtClean="0"/>
              <a:t>11/23/16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 Division of IQT Labs.  Private - Do not disseminate without approval of Lab41 or In-Q-Tel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0D481-81F7-47CA-ABBB-7FB9ADFEC7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146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905D4-9EDB-4BBC-A4AA-5CB72D3A3673}" type="datetime1">
              <a:rPr lang="en-US" smtClean="0"/>
              <a:t>11/23/16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 Division of IQT Labs.  Private - Do not disseminate without approval of Lab41 or In-Q-Tel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0D481-81F7-47CA-ABBB-7FB9ADFEC7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721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9C485-E1B7-4859-B622-6EF0FD78DD70}" type="datetime1">
              <a:rPr lang="en-US" smtClean="0"/>
              <a:t>11/23/16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 Division of IQT Labs.  Private - Do not disseminate without approval of Lab41 or In-Q-Tel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0D481-81F7-47CA-ABBB-7FB9ADFEC7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67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137BD6-FDDD-4C73-BC22-D18509E68ED2}" type="datetime1">
              <a:rPr lang="en-US" smtClean="0"/>
              <a:t>11/23/16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A Division of IQT Labs.  Private - Do not disseminate without approval of Lab41 or In-Q-Tel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B0D481-81F7-47CA-ABBB-7FB9ADFEC7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9489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4" Type="http://schemas.openxmlformats.org/officeDocument/2006/relationships/image" Target="../media/image4.png"/><Relationship Id="rId5" Type="http://schemas.openxmlformats.org/officeDocument/2006/relationships/image" Target="../media/image30.png"/><Relationship Id="rId6" Type="http://schemas.openxmlformats.org/officeDocument/2006/relationships/oleObject" Target="../embeddings/oleObject1.bin"/><Relationship Id="rId7" Type="http://schemas.openxmlformats.org/officeDocument/2006/relationships/image" Target="../media/image29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4" Type="http://schemas.openxmlformats.org/officeDocument/2006/relationships/image" Target="../media/image4.png"/><Relationship Id="rId5" Type="http://schemas.openxmlformats.org/officeDocument/2006/relationships/oleObject" Target="../embeddings/oleObject2.bin"/><Relationship Id="rId6" Type="http://schemas.openxmlformats.org/officeDocument/2006/relationships/image" Target="../media/image29.emf"/><Relationship Id="rId7" Type="http://schemas.openxmlformats.org/officeDocument/2006/relationships/oleObject" Target="../embeddings/oleObject3.bin"/><Relationship Id="rId8" Type="http://schemas.openxmlformats.org/officeDocument/2006/relationships/image" Target="../media/image32.emf"/><Relationship Id="rId9" Type="http://schemas.openxmlformats.org/officeDocument/2006/relationships/image" Target="../media/image33.emf"/><Relationship Id="rId10" Type="http://schemas.openxmlformats.org/officeDocument/2006/relationships/image" Target="../media/image34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35.png"/><Relationship Id="rId6" Type="http://schemas.openxmlformats.org/officeDocument/2006/relationships/image" Target="../media/image36.png"/><Relationship Id="rId7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oleObject" Target="../embeddings/oleObject4.bin"/><Relationship Id="rId7" Type="http://schemas.openxmlformats.org/officeDocument/2006/relationships/image" Target="../media/image29.emf"/><Relationship Id="rId8" Type="http://schemas.openxmlformats.org/officeDocument/2006/relationships/oleObject" Target="../embeddings/oleObject5.bin"/><Relationship Id="rId9" Type="http://schemas.openxmlformats.org/officeDocument/2006/relationships/image" Target="../media/image32.e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image" Target="../media/image28.png"/><Relationship Id="rId6" Type="http://schemas.openxmlformats.org/officeDocument/2006/relationships/image" Target="../media/image37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chart" Target="../charts/chart1.xml"/><Relationship Id="rId5" Type="http://schemas.openxmlformats.org/officeDocument/2006/relationships/chart" Target="../charts/chart2.xml"/><Relationship Id="rId6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chart" Target="../charts/chart3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hyperlink" Target="http://l41-srv-gpu04.b.internal:5000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6" Type="http://schemas.openxmlformats.org/officeDocument/2006/relationships/image" Target="../media/image41.png"/><Relationship Id="rId7" Type="http://schemas.openxmlformats.org/officeDocument/2006/relationships/image" Target="../media/image42.jpeg"/><Relationship Id="rId8" Type="http://schemas.openxmlformats.org/officeDocument/2006/relationships/image" Target="../media/image43.jpeg"/><Relationship Id="rId9" Type="http://schemas.openxmlformats.org/officeDocument/2006/relationships/hyperlink" Target="mailto:bobg@iqt.org" TargetMode="External"/><Relationship Id="rId10" Type="http://schemas.openxmlformats.org/officeDocument/2006/relationships/hyperlink" Target="mailto:vsandesara@iqt.org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5.png"/><Relationship Id="rId1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12.png"/><Relationship Id="rId9" Type="http://schemas.openxmlformats.org/officeDocument/2006/relationships/image" Target="../media/image13.jpeg"/><Relationship Id="rId10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18.jpeg"/><Relationship Id="rId6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8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3048000"/>
            <a:ext cx="12192000" cy="1783781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2511418" y="3334404"/>
            <a:ext cx="12970" cy="120623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853446" y="3291188"/>
            <a:ext cx="9338553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</a:rPr>
              <a:t>Images Worth A Million Words</a:t>
            </a:r>
            <a:endParaRPr lang="en-US" sz="2000" dirty="0" smtClean="0">
              <a:solidFill>
                <a:schemeClr val="bg1"/>
              </a:solidFill>
              <a:latin typeface="+mj-lt"/>
            </a:endParaRPr>
          </a:p>
          <a:p>
            <a:r>
              <a:rPr lang="en-US" sz="2000" dirty="0" smtClean="0">
                <a:solidFill>
                  <a:schemeClr val="bg1"/>
                </a:solidFill>
                <a:latin typeface="+mj-lt"/>
              </a:rPr>
              <a:t>Vishal </a:t>
            </a:r>
            <a:r>
              <a:rPr lang="en-US" sz="2000" dirty="0" err="1" smtClean="0">
                <a:solidFill>
                  <a:schemeClr val="bg1"/>
                </a:solidFill>
                <a:latin typeface="+mj-lt"/>
              </a:rPr>
              <a:t>Sandesara</a:t>
            </a:r>
            <a:r>
              <a:rPr lang="en-US" sz="2000" dirty="0" smtClean="0">
                <a:solidFill>
                  <a:schemeClr val="bg1"/>
                </a:solidFill>
                <a:latin typeface="+mj-lt"/>
              </a:rPr>
              <a:t> and Karl Ni</a:t>
            </a:r>
          </a:p>
          <a:p>
            <a:r>
              <a:rPr lang="en-US" sz="2000" dirty="0" smtClean="0">
                <a:solidFill>
                  <a:schemeClr val="bg1"/>
                </a:solidFill>
                <a:latin typeface="+mj-lt"/>
              </a:rPr>
              <a:t>October 2016</a:t>
            </a:r>
            <a:endParaRPr lang="en-US" sz="20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3001" y="3670570"/>
            <a:ext cx="1609583" cy="533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333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9259" b="-925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5791200" y="0"/>
            <a:chExt cx="12192000" cy="6858000"/>
          </a:xfrm>
        </p:grpSpPr>
        <p:grpSp>
          <p:nvGrpSpPr>
            <p:cNvPr id="2" name="Group 1"/>
            <p:cNvGrpSpPr/>
            <p:nvPr/>
          </p:nvGrpSpPr>
          <p:grpSpPr>
            <a:xfrm>
              <a:off x="5791200" y="0"/>
              <a:ext cx="12192000" cy="6858000"/>
              <a:chOff x="0" y="1"/>
              <a:chExt cx="12192000" cy="6858000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0" y="1"/>
                <a:ext cx="12192000" cy="6858000"/>
              </a:xfrm>
              <a:prstGeom prst="rect">
                <a:avLst/>
              </a:prstGeom>
              <a:solidFill>
                <a:schemeClr val="accent3"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3374065" y="2773384"/>
                <a:ext cx="5450958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600" dirty="0" err="1" smtClean="0">
                    <a:solidFill>
                      <a:schemeClr val="bg1"/>
                    </a:solidFill>
                  </a:rPr>
                  <a:t>Attalos</a:t>
                </a:r>
                <a:endParaRPr lang="en-US" sz="2000" dirty="0" smtClean="0">
                  <a:solidFill>
                    <a:schemeClr val="bg1"/>
                  </a:solidFill>
                  <a:latin typeface="+mj-lt"/>
                </a:endParaRPr>
              </a:p>
              <a:p>
                <a:endParaRPr lang="en-US" sz="2000" dirty="0">
                  <a:solidFill>
                    <a:schemeClr val="bg1"/>
                  </a:solidFill>
                  <a:latin typeface="+mj-lt"/>
                </a:endParaRPr>
              </a:p>
            </p:txBody>
          </p:sp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37113" y="6500873"/>
                <a:ext cx="717773" cy="238085"/>
              </a:xfrm>
              <a:prstGeom prst="rect">
                <a:avLst/>
              </a:prstGeom>
            </p:spPr>
          </p:pic>
          <p:sp>
            <p:nvSpPr>
              <p:cNvPr id="4" name="TextBox 3"/>
              <p:cNvSpPr txBox="1"/>
              <p:nvPr/>
            </p:nvSpPr>
            <p:spPr>
              <a:xfrm>
                <a:off x="3189767" y="3754852"/>
                <a:ext cx="610308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 smtClean="0">
                    <a:solidFill>
                      <a:schemeClr val="bg1"/>
                    </a:solidFill>
                  </a:rPr>
                  <a:t>Searching images with words</a:t>
                </a:r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p:grpSp>
        <p:cxnSp>
          <p:nvCxnSpPr>
            <p:cNvPr id="9" name="Straight Connector 8"/>
            <p:cNvCxnSpPr/>
            <p:nvPr/>
          </p:nvCxnSpPr>
          <p:spPr>
            <a:xfrm>
              <a:off x="10881157" y="3535325"/>
              <a:ext cx="2012084" cy="0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42510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3039" y="1190693"/>
            <a:ext cx="6886726" cy="5385109"/>
          </a:xfrm>
          <a:prstGeom prst="rect">
            <a:avLst/>
          </a:prstGeom>
        </p:spPr>
      </p:pic>
      <p:sp>
        <p:nvSpPr>
          <p:cNvPr id="201" name="Rounded Rectangle 200"/>
          <p:cNvSpPr/>
          <p:nvPr/>
        </p:nvSpPr>
        <p:spPr>
          <a:xfrm>
            <a:off x="4777115" y="1972353"/>
            <a:ext cx="4965883" cy="1319957"/>
          </a:xfrm>
          <a:prstGeom prst="round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9" name="Rounded Rectangle 198"/>
          <p:cNvSpPr/>
          <p:nvPr/>
        </p:nvSpPr>
        <p:spPr>
          <a:xfrm>
            <a:off x="4776345" y="3298665"/>
            <a:ext cx="4965883" cy="1763079"/>
          </a:xfrm>
          <a:prstGeom prst="round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857749" y="750828"/>
            <a:ext cx="3421357" cy="2409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54953" y="188194"/>
            <a:ext cx="90438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tx2"/>
                </a:solidFill>
              </a:rPr>
              <a:t>Traditional Optimization of Neural Networks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09554" y="6147700"/>
            <a:ext cx="673236" cy="642518"/>
          </a:xfrm>
          <a:prstGeom prst="rect">
            <a:avLst/>
          </a:prstGeom>
        </p:spPr>
      </p:pic>
      <p:pic>
        <p:nvPicPr>
          <p:cNvPr id="38" name="Picture 2" descr="Lab41 Logo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652357" y="254936"/>
            <a:ext cx="1539643" cy="393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0" name="Straight Connector 39"/>
          <p:cNvCxnSpPr/>
          <p:nvPr/>
        </p:nvCxnSpPr>
        <p:spPr>
          <a:xfrm>
            <a:off x="14288" y="378616"/>
            <a:ext cx="0" cy="816084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4279106" y="774918"/>
            <a:ext cx="6979444" cy="0"/>
          </a:xfrm>
          <a:prstGeom prst="line">
            <a:avLst/>
          </a:prstGeom>
          <a:ln w="254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883528" y="786658"/>
            <a:ext cx="100728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accent2"/>
                </a:solidFill>
              </a:rPr>
              <a:t>Final Layer is 2048 x 1000</a:t>
            </a:r>
            <a:endParaRPr lang="en-US" sz="2000" dirty="0">
              <a:solidFill>
                <a:schemeClr val="accent2"/>
              </a:solidFill>
            </a:endParaRPr>
          </a:p>
        </p:txBody>
      </p:sp>
      <p:sp>
        <p:nvSpPr>
          <p:cNvPr id="2" name="Oval 1"/>
          <p:cNvSpPr/>
          <p:nvPr/>
        </p:nvSpPr>
        <p:spPr>
          <a:xfrm>
            <a:off x="5117512" y="2312858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5686894" y="2313595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6255507" y="2313595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6805166" y="2313595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5118282" y="3337319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5687664" y="3338056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6256277" y="3338056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6805936" y="3338056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5137236" y="3811265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5706618" y="3812002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6275231" y="3812002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6824890" y="3812002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776344" y="1497669"/>
            <a:ext cx="2709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ImageNet</a:t>
            </a:r>
            <a:r>
              <a:rPr lang="en-US" dirty="0" smtClean="0"/>
              <a:t> / Visual Genome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5023511" y="1915479"/>
            <a:ext cx="495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Cat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592894" y="1916216"/>
            <a:ext cx="557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Dog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6161506" y="1916216"/>
            <a:ext cx="498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Car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6655072" y="1916953"/>
            <a:ext cx="607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Tree</a:t>
            </a:r>
            <a:endParaRPr lang="en-US" dirty="0"/>
          </a:p>
        </p:txBody>
      </p:sp>
      <p:cxnSp>
        <p:nvCxnSpPr>
          <p:cNvPr id="8" name="Straight Connector 7"/>
          <p:cNvCxnSpPr>
            <a:stCxn id="2" idx="4"/>
            <a:endCxn id="14" idx="0"/>
          </p:cNvCxnSpPr>
          <p:nvPr/>
        </p:nvCxnSpPr>
        <p:spPr>
          <a:xfrm>
            <a:off x="5278619" y="2635141"/>
            <a:ext cx="770" cy="7021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10" idx="4"/>
            <a:endCxn id="15" idx="0"/>
          </p:cNvCxnSpPr>
          <p:nvPr/>
        </p:nvCxnSpPr>
        <p:spPr>
          <a:xfrm>
            <a:off x="5848001" y="2635878"/>
            <a:ext cx="770" cy="7021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11" idx="4"/>
            <a:endCxn id="16" idx="0"/>
          </p:cNvCxnSpPr>
          <p:nvPr/>
        </p:nvCxnSpPr>
        <p:spPr>
          <a:xfrm>
            <a:off x="6416614" y="2635878"/>
            <a:ext cx="770" cy="7021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12" idx="4"/>
            <a:endCxn id="17" idx="0"/>
          </p:cNvCxnSpPr>
          <p:nvPr/>
        </p:nvCxnSpPr>
        <p:spPr>
          <a:xfrm>
            <a:off x="6966273" y="2635878"/>
            <a:ext cx="770" cy="7021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2" idx="4"/>
            <a:endCxn id="17" idx="0"/>
          </p:cNvCxnSpPr>
          <p:nvPr/>
        </p:nvCxnSpPr>
        <p:spPr>
          <a:xfrm>
            <a:off x="5278619" y="2635141"/>
            <a:ext cx="1688424" cy="70291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12" idx="4"/>
            <a:endCxn id="14" idx="0"/>
          </p:cNvCxnSpPr>
          <p:nvPr/>
        </p:nvCxnSpPr>
        <p:spPr>
          <a:xfrm flipH="1">
            <a:off x="5279389" y="2635878"/>
            <a:ext cx="1686884" cy="70144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stCxn id="10" idx="4"/>
            <a:endCxn id="17" idx="0"/>
          </p:cNvCxnSpPr>
          <p:nvPr/>
        </p:nvCxnSpPr>
        <p:spPr>
          <a:xfrm>
            <a:off x="5848001" y="2635878"/>
            <a:ext cx="1119042" cy="7021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11" idx="4"/>
            <a:endCxn id="17" idx="0"/>
          </p:cNvCxnSpPr>
          <p:nvPr/>
        </p:nvCxnSpPr>
        <p:spPr>
          <a:xfrm>
            <a:off x="6416614" y="2635878"/>
            <a:ext cx="550429" cy="7021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10" idx="4"/>
            <a:endCxn id="14" idx="0"/>
          </p:cNvCxnSpPr>
          <p:nvPr/>
        </p:nvCxnSpPr>
        <p:spPr>
          <a:xfrm flipH="1">
            <a:off x="5279389" y="2635878"/>
            <a:ext cx="568612" cy="70144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>
            <a:stCxn id="11" idx="4"/>
            <a:endCxn id="15" idx="0"/>
          </p:cNvCxnSpPr>
          <p:nvPr/>
        </p:nvCxnSpPr>
        <p:spPr>
          <a:xfrm flipH="1">
            <a:off x="5848771" y="2635878"/>
            <a:ext cx="567843" cy="7021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2" idx="4"/>
            <a:endCxn id="15" idx="0"/>
          </p:cNvCxnSpPr>
          <p:nvPr/>
        </p:nvCxnSpPr>
        <p:spPr>
          <a:xfrm>
            <a:off x="5278619" y="2635141"/>
            <a:ext cx="570152" cy="70291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10" idx="4"/>
            <a:endCxn id="16" idx="0"/>
          </p:cNvCxnSpPr>
          <p:nvPr/>
        </p:nvCxnSpPr>
        <p:spPr>
          <a:xfrm>
            <a:off x="5848001" y="2635878"/>
            <a:ext cx="569383" cy="7021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>
            <a:stCxn id="12" idx="4"/>
            <a:endCxn id="16" idx="0"/>
          </p:cNvCxnSpPr>
          <p:nvPr/>
        </p:nvCxnSpPr>
        <p:spPr>
          <a:xfrm flipH="1">
            <a:off x="6417384" y="2635878"/>
            <a:ext cx="548889" cy="7021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>
            <a:stCxn id="12" idx="4"/>
            <a:endCxn id="15" idx="0"/>
          </p:cNvCxnSpPr>
          <p:nvPr/>
        </p:nvCxnSpPr>
        <p:spPr>
          <a:xfrm flipH="1">
            <a:off x="5848771" y="2635878"/>
            <a:ext cx="1117502" cy="7021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>
            <a:stCxn id="2" idx="4"/>
            <a:endCxn id="16" idx="0"/>
          </p:cNvCxnSpPr>
          <p:nvPr/>
        </p:nvCxnSpPr>
        <p:spPr>
          <a:xfrm>
            <a:off x="5278619" y="2635141"/>
            <a:ext cx="1138765" cy="70291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>
            <a:stCxn id="11" idx="4"/>
            <a:endCxn id="14" idx="0"/>
          </p:cNvCxnSpPr>
          <p:nvPr/>
        </p:nvCxnSpPr>
        <p:spPr>
          <a:xfrm flipH="1">
            <a:off x="5279389" y="2635878"/>
            <a:ext cx="1137225" cy="70144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96" name="Group 95"/>
          <p:cNvGrpSpPr/>
          <p:nvPr/>
        </p:nvGrpSpPr>
        <p:grpSpPr>
          <a:xfrm>
            <a:off x="5222527" y="3659601"/>
            <a:ext cx="1688424" cy="169883"/>
            <a:chOff x="8274081" y="3773349"/>
            <a:chExt cx="1688424" cy="702915"/>
          </a:xfrm>
        </p:grpSpPr>
        <p:cxnSp>
          <p:nvCxnSpPr>
            <p:cNvPr id="78" name="Straight Connector 77"/>
            <p:cNvCxnSpPr/>
            <p:nvPr/>
          </p:nvCxnSpPr>
          <p:spPr>
            <a:xfrm>
              <a:off x="8274081" y="3773349"/>
              <a:ext cx="770" cy="7021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/>
          </p:nvCxnSpPr>
          <p:spPr>
            <a:xfrm>
              <a:off x="8843463" y="3774086"/>
              <a:ext cx="770" cy="7021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>
              <a:off x="9412076" y="3774086"/>
              <a:ext cx="770" cy="7021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/>
            <p:nvPr/>
          </p:nvCxnSpPr>
          <p:spPr>
            <a:xfrm>
              <a:off x="9961735" y="3774086"/>
              <a:ext cx="770" cy="7021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/>
            <p:nvPr/>
          </p:nvCxnSpPr>
          <p:spPr>
            <a:xfrm>
              <a:off x="8274081" y="3773349"/>
              <a:ext cx="1688424" cy="70291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/>
          </p:nvCxnSpPr>
          <p:spPr>
            <a:xfrm flipH="1">
              <a:off x="8274851" y="3774086"/>
              <a:ext cx="1686884" cy="70144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/>
            <p:nvPr/>
          </p:nvCxnSpPr>
          <p:spPr>
            <a:xfrm>
              <a:off x="8843463" y="3774086"/>
              <a:ext cx="1119042" cy="7021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/>
          </p:nvCxnSpPr>
          <p:spPr>
            <a:xfrm>
              <a:off x="9412076" y="3774086"/>
              <a:ext cx="550429" cy="7021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/>
            <p:nvPr/>
          </p:nvCxnSpPr>
          <p:spPr>
            <a:xfrm flipH="1">
              <a:off x="8274851" y="3774086"/>
              <a:ext cx="568612" cy="70144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/>
            <p:nvPr/>
          </p:nvCxnSpPr>
          <p:spPr>
            <a:xfrm flipH="1">
              <a:off x="8844233" y="3774086"/>
              <a:ext cx="567843" cy="7021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/>
            <p:nvPr/>
          </p:nvCxnSpPr>
          <p:spPr>
            <a:xfrm>
              <a:off x="8274081" y="3773349"/>
              <a:ext cx="570152" cy="70291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/>
            <p:nvPr/>
          </p:nvCxnSpPr>
          <p:spPr>
            <a:xfrm>
              <a:off x="8843463" y="3774086"/>
              <a:ext cx="569383" cy="7021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/>
            <p:nvPr/>
          </p:nvCxnSpPr>
          <p:spPr>
            <a:xfrm flipH="1">
              <a:off x="9412846" y="3774086"/>
              <a:ext cx="548889" cy="7021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/>
            <p:nvPr/>
          </p:nvCxnSpPr>
          <p:spPr>
            <a:xfrm flipH="1">
              <a:off x="8844233" y="3774086"/>
              <a:ext cx="1117502" cy="7021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/>
            <p:nvPr/>
          </p:nvCxnSpPr>
          <p:spPr>
            <a:xfrm>
              <a:off x="8274081" y="3773349"/>
              <a:ext cx="1138765" cy="70291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/>
            <p:nvPr/>
          </p:nvCxnSpPr>
          <p:spPr>
            <a:xfrm flipH="1">
              <a:off x="8274851" y="3774086"/>
              <a:ext cx="1137225" cy="70144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9" name="Picture 9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84124" y="5106295"/>
            <a:ext cx="1374479" cy="1353590"/>
          </a:xfrm>
          <a:prstGeom prst="rect">
            <a:avLst/>
          </a:prstGeom>
        </p:spPr>
      </p:pic>
      <p:sp>
        <p:nvSpPr>
          <p:cNvPr id="121" name="Oval 120"/>
          <p:cNvSpPr/>
          <p:nvPr/>
        </p:nvSpPr>
        <p:spPr>
          <a:xfrm>
            <a:off x="5156960" y="4266989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Oval 121"/>
          <p:cNvSpPr/>
          <p:nvPr/>
        </p:nvSpPr>
        <p:spPr>
          <a:xfrm>
            <a:off x="5726342" y="4267726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Oval 122"/>
          <p:cNvSpPr/>
          <p:nvPr/>
        </p:nvSpPr>
        <p:spPr>
          <a:xfrm>
            <a:off x="6294955" y="4267726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Oval 123"/>
          <p:cNvSpPr/>
          <p:nvPr/>
        </p:nvSpPr>
        <p:spPr>
          <a:xfrm>
            <a:off x="6844614" y="4267726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Oval 158"/>
          <p:cNvSpPr/>
          <p:nvPr/>
        </p:nvSpPr>
        <p:spPr>
          <a:xfrm>
            <a:off x="5176682" y="4684801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Oval 159"/>
          <p:cNvSpPr/>
          <p:nvPr/>
        </p:nvSpPr>
        <p:spPr>
          <a:xfrm>
            <a:off x="5746064" y="4685538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Oval 160"/>
          <p:cNvSpPr/>
          <p:nvPr/>
        </p:nvSpPr>
        <p:spPr>
          <a:xfrm>
            <a:off x="6314677" y="4685538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Oval 161"/>
          <p:cNvSpPr/>
          <p:nvPr/>
        </p:nvSpPr>
        <p:spPr>
          <a:xfrm>
            <a:off x="6864336" y="4685538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4" name="Group 163"/>
          <p:cNvGrpSpPr/>
          <p:nvPr/>
        </p:nvGrpSpPr>
        <p:grpSpPr>
          <a:xfrm>
            <a:off x="5261205" y="4134284"/>
            <a:ext cx="1688424" cy="169883"/>
            <a:chOff x="8274081" y="3773349"/>
            <a:chExt cx="1688424" cy="702915"/>
          </a:xfrm>
        </p:grpSpPr>
        <p:cxnSp>
          <p:nvCxnSpPr>
            <p:cNvPr id="165" name="Straight Connector 164"/>
            <p:cNvCxnSpPr/>
            <p:nvPr/>
          </p:nvCxnSpPr>
          <p:spPr>
            <a:xfrm>
              <a:off x="8274081" y="3773349"/>
              <a:ext cx="770" cy="7021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/>
            <p:nvPr/>
          </p:nvCxnSpPr>
          <p:spPr>
            <a:xfrm>
              <a:off x="8843463" y="3774086"/>
              <a:ext cx="770" cy="7021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/>
            <p:nvPr/>
          </p:nvCxnSpPr>
          <p:spPr>
            <a:xfrm>
              <a:off x="9412076" y="3774086"/>
              <a:ext cx="770" cy="7021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/>
            <p:nvPr/>
          </p:nvCxnSpPr>
          <p:spPr>
            <a:xfrm>
              <a:off x="9961735" y="3774086"/>
              <a:ext cx="770" cy="7021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/>
            <p:nvPr/>
          </p:nvCxnSpPr>
          <p:spPr>
            <a:xfrm>
              <a:off x="8274081" y="3773349"/>
              <a:ext cx="1688424" cy="70291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/>
            <p:cNvCxnSpPr/>
            <p:nvPr/>
          </p:nvCxnSpPr>
          <p:spPr>
            <a:xfrm flipH="1">
              <a:off x="8274851" y="3774086"/>
              <a:ext cx="1686884" cy="70144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/>
            <p:nvPr/>
          </p:nvCxnSpPr>
          <p:spPr>
            <a:xfrm>
              <a:off x="8843463" y="3774086"/>
              <a:ext cx="1119042" cy="7021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/>
            <p:nvPr/>
          </p:nvCxnSpPr>
          <p:spPr>
            <a:xfrm>
              <a:off x="9412076" y="3774086"/>
              <a:ext cx="550429" cy="7021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/>
          </p:nvCxnSpPr>
          <p:spPr>
            <a:xfrm flipH="1">
              <a:off x="8274851" y="3774086"/>
              <a:ext cx="568612" cy="70144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/>
            <p:nvPr/>
          </p:nvCxnSpPr>
          <p:spPr>
            <a:xfrm flipH="1">
              <a:off x="8844233" y="3774086"/>
              <a:ext cx="567843" cy="7021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/>
            <p:nvPr/>
          </p:nvCxnSpPr>
          <p:spPr>
            <a:xfrm>
              <a:off x="8274081" y="3773349"/>
              <a:ext cx="570152" cy="70291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/>
            <p:nvPr/>
          </p:nvCxnSpPr>
          <p:spPr>
            <a:xfrm>
              <a:off x="8843463" y="3774086"/>
              <a:ext cx="569383" cy="7021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/>
            <p:nvPr/>
          </p:nvCxnSpPr>
          <p:spPr>
            <a:xfrm flipH="1">
              <a:off x="9412846" y="3774086"/>
              <a:ext cx="548889" cy="7021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/>
            <p:cNvCxnSpPr/>
            <p:nvPr/>
          </p:nvCxnSpPr>
          <p:spPr>
            <a:xfrm flipH="1">
              <a:off x="8844233" y="3774086"/>
              <a:ext cx="1117502" cy="7021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/>
            <p:cNvCxnSpPr/>
            <p:nvPr/>
          </p:nvCxnSpPr>
          <p:spPr>
            <a:xfrm>
              <a:off x="8274081" y="3773349"/>
              <a:ext cx="1138765" cy="70291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/>
            <p:cNvCxnSpPr/>
            <p:nvPr/>
          </p:nvCxnSpPr>
          <p:spPr>
            <a:xfrm flipH="1">
              <a:off x="8274851" y="3774086"/>
              <a:ext cx="1137225" cy="70144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1" name="Group 180"/>
          <p:cNvGrpSpPr/>
          <p:nvPr/>
        </p:nvGrpSpPr>
        <p:grpSpPr>
          <a:xfrm>
            <a:off x="5261204" y="4570315"/>
            <a:ext cx="1688424" cy="169883"/>
            <a:chOff x="8274081" y="3773349"/>
            <a:chExt cx="1688424" cy="702915"/>
          </a:xfrm>
        </p:grpSpPr>
        <p:cxnSp>
          <p:nvCxnSpPr>
            <p:cNvPr id="182" name="Straight Connector 181"/>
            <p:cNvCxnSpPr/>
            <p:nvPr/>
          </p:nvCxnSpPr>
          <p:spPr>
            <a:xfrm>
              <a:off x="8274081" y="3773349"/>
              <a:ext cx="770" cy="7021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/>
            <p:cNvCxnSpPr/>
            <p:nvPr/>
          </p:nvCxnSpPr>
          <p:spPr>
            <a:xfrm>
              <a:off x="8843463" y="3774086"/>
              <a:ext cx="770" cy="7021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/>
            <p:cNvCxnSpPr/>
            <p:nvPr/>
          </p:nvCxnSpPr>
          <p:spPr>
            <a:xfrm>
              <a:off x="9412076" y="3774086"/>
              <a:ext cx="770" cy="7021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/>
            <p:cNvCxnSpPr/>
            <p:nvPr/>
          </p:nvCxnSpPr>
          <p:spPr>
            <a:xfrm>
              <a:off x="9961735" y="3774086"/>
              <a:ext cx="770" cy="7021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/>
            <p:cNvCxnSpPr/>
            <p:nvPr/>
          </p:nvCxnSpPr>
          <p:spPr>
            <a:xfrm>
              <a:off x="8274081" y="3773349"/>
              <a:ext cx="1688424" cy="70291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/>
            <p:cNvCxnSpPr/>
            <p:nvPr/>
          </p:nvCxnSpPr>
          <p:spPr>
            <a:xfrm flipH="1">
              <a:off x="8274851" y="3774086"/>
              <a:ext cx="1686884" cy="70144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/>
            <p:cNvCxnSpPr/>
            <p:nvPr/>
          </p:nvCxnSpPr>
          <p:spPr>
            <a:xfrm>
              <a:off x="8843463" y="3774086"/>
              <a:ext cx="1119042" cy="7021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/>
            <p:cNvCxnSpPr/>
            <p:nvPr/>
          </p:nvCxnSpPr>
          <p:spPr>
            <a:xfrm>
              <a:off x="9412076" y="3774086"/>
              <a:ext cx="550429" cy="7021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/>
            <p:cNvCxnSpPr/>
            <p:nvPr/>
          </p:nvCxnSpPr>
          <p:spPr>
            <a:xfrm flipH="1">
              <a:off x="8274851" y="3774086"/>
              <a:ext cx="568612" cy="70144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/>
            <p:cNvCxnSpPr/>
            <p:nvPr/>
          </p:nvCxnSpPr>
          <p:spPr>
            <a:xfrm flipH="1">
              <a:off x="8844233" y="3774086"/>
              <a:ext cx="567843" cy="7021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/>
            <p:cNvCxnSpPr/>
            <p:nvPr/>
          </p:nvCxnSpPr>
          <p:spPr>
            <a:xfrm>
              <a:off x="8274081" y="3773349"/>
              <a:ext cx="570152" cy="70291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/>
            <p:cNvCxnSpPr/>
            <p:nvPr/>
          </p:nvCxnSpPr>
          <p:spPr>
            <a:xfrm>
              <a:off x="8843463" y="3774086"/>
              <a:ext cx="569383" cy="7021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/>
            <p:cNvCxnSpPr/>
            <p:nvPr/>
          </p:nvCxnSpPr>
          <p:spPr>
            <a:xfrm flipH="1">
              <a:off x="9412846" y="3774086"/>
              <a:ext cx="548889" cy="7021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/>
            <p:cNvCxnSpPr/>
            <p:nvPr/>
          </p:nvCxnSpPr>
          <p:spPr>
            <a:xfrm flipH="1">
              <a:off x="8844233" y="3774086"/>
              <a:ext cx="1117502" cy="7021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/>
            <p:cNvCxnSpPr/>
            <p:nvPr/>
          </p:nvCxnSpPr>
          <p:spPr>
            <a:xfrm>
              <a:off x="8274081" y="3773349"/>
              <a:ext cx="1138765" cy="70291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/>
            <p:cNvCxnSpPr/>
            <p:nvPr/>
          </p:nvCxnSpPr>
          <p:spPr>
            <a:xfrm flipH="1">
              <a:off x="8274851" y="3774086"/>
              <a:ext cx="1137225" cy="70144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0" name="TextBox 199"/>
          <p:cNvSpPr txBox="1"/>
          <p:nvPr/>
        </p:nvSpPr>
        <p:spPr>
          <a:xfrm>
            <a:off x="7676268" y="3886358"/>
            <a:ext cx="15440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Deep Network</a:t>
            </a:r>
          </a:p>
          <a:p>
            <a:pPr algn="ctr"/>
            <a:r>
              <a:rPr lang="en-US" dirty="0" smtClean="0"/>
              <a:t>(19 Layers)</a:t>
            </a:r>
            <a:endParaRPr lang="en-US" dirty="0"/>
          </a:p>
        </p:txBody>
      </p:sp>
      <p:sp>
        <p:nvSpPr>
          <p:cNvPr id="202" name="TextBox 201"/>
          <p:cNvSpPr txBox="1"/>
          <p:nvPr/>
        </p:nvSpPr>
        <p:spPr>
          <a:xfrm>
            <a:off x="7784179" y="2332552"/>
            <a:ext cx="12918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Final Layer</a:t>
            </a:r>
          </a:p>
          <a:p>
            <a:pPr algn="ctr"/>
            <a:r>
              <a:rPr lang="en-US" dirty="0" smtClean="0"/>
              <a:t>1000 Labels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6528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36150"/>
            <a:ext cx="12192000" cy="9327745"/>
          </a:xfrm>
          <a:prstGeom prst="rect">
            <a:avLst/>
          </a:prstGeom>
        </p:spPr>
      </p:pic>
      <p:sp>
        <p:nvSpPr>
          <p:cNvPr id="255" name="Rounded Rectangle 254"/>
          <p:cNvSpPr/>
          <p:nvPr/>
        </p:nvSpPr>
        <p:spPr>
          <a:xfrm>
            <a:off x="190307" y="1952658"/>
            <a:ext cx="12001693" cy="1327050"/>
          </a:xfrm>
          <a:prstGeom prst="round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2" name="Rounded Rectangle 161"/>
          <p:cNvSpPr/>
          <p:nvPr/>
        </p:nvSpPr>
        <p:spPr>
          <a:xfrm>
            <a:off x="4776345" y="3298665"/>
            <a:ext cx="4965883" cy="1763079"/>
          </a:xfrm>
          <a:prstGeom prst="round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857749" y="750828"/>
            <a:ext cx="3421357" cy="2409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54953" y="188194"/>
            <a:ext cx="80867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tx2"/>
                </a:solidFill>
              </a:rPr>
              <a:t>Large Number of Labels in YFCC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09554" y="6147700"/>
            <a:ext cx="673236" cy="642518"/>
          </a:xfrm>
          <a:prstGeom prst="rect">
            <a:avLst/>
          </a:prstGeom>
        </p:spPr>
      </p:pic>
      <p:pic>
        <p:nvPicPr>
          <p:cNvPr id="38" name="Picture 2" descr="Lab41 Logo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652357" y="254936"/>
            <a:ext cx="1539643" cy="393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0" name="Straight Connector 39"/>
          <p:cNvCxnSpPr/>
          <p:nvPr/>
        </p:nvCxnSpPr>
        <p:spPr>
          <a:xfrm>
            <a:off x="14288" y="378616"/>
            <a:ext cx="0" cy="816084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4279106" y="774918"/>
            <a:ext cx="6979444" cy="0"/>
          </a:xfrm>
          <a:prstGeom prst="line">
            <a:avLst/>
          </a:prstGeom>
          <a:ln w="254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883528" y="786658"/>
            <a:ext cx="100728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accent2"/>
                </a:solidFill>
              </a:rPr>
              <a:t>Final Layer is 2048 x 400,000+</a:t>
            </a:r>
            <a:endParaRPr lang="en-US" sz="2000" dirty="0">
              <a:solidFill>
                <a:schemeClr val="accent2"/>
              </a:solidFill>
            </a:endParaRPr>
          </a:p>
        </p:txBody>
      </p:sp>
      <p:sp>
        <p:nvSpPr>
          <p:cNvPr id="2" name="Oval 1"/>
          <p:cNvSpPr/>
          <p:nvPr/>
        </p:nvSpPr>
        <p:spPr>
          <a:xfrm>
            <a:off x="5117512" y="2312858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5686894" y="2313595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6255507" y="2313595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6805166" y="2313595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5288096" y="1497669"/>
            <a:ext cx="1724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YFCC 100M Tags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5023511" y="1915479"/>
            <a:ext cx="495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Cat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592894" y="1916216"/>
            <a:ext cx="557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Dog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6161506" y="1916216"/>
            <a:ext cx="498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Car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6655072" y="1916953"/>
            <a:ext cx="607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Tree</a:t>
            </a:r>
            <a:endParaRPr lang="en-US" dirty="0"/>
          </a:p>
        </p:txBody>
      </p:sp>
      <p:cxnSp>
        <p:nvCxnSpPr>
          <p:cNvPr id="8" name="Straight Connector 7"/>
          <p:cNvCxnSpPr>
            <a:stCxn id="2" idx="4"/>
          </p:cNvCxnSpPr>
          <p:nvPr/>
        </p:nvCxnSpPr>
        <p:spPr>
          <a:xfrm>
            <a:off x="5278619" y="2635141"/>
            <a:ext cx="770" cy="7021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10" idx="4"/>
          </p:cNvCxnSpPr>
          <p:nvPr/>
        </p:nvCxnSpPr>
        <p:spPr>
          <a:xfrm>
            <a:off x="5848001" y="2635878"/>
            <a:ext cx="770" cy="7021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11" idx="4"/>
          </p:cNvCxnSpPr>
          <p:nvPr/>
        </p:nvCxnSpPr>
        <p:spPr>
          <a:xfrm>
            <a:off x="6416614" y="2635878"/>
            <a:ext cx="770" cy="7021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12" idx="4"/>
          </p:cNvCxnSpPr>
          <p:nvPr/>
        </p:nvCxnSpPr>
        <p:spPr>
          <a:xfrm>
            <a:off x="6966273" y="2635878"/>
            <a:ext cx="770" cy="7021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2" idx="4"/>
          </p:cNvCxnSpPr>
          <p:nvPr/>
        </p:nvCxnSpPr>
        <p:spPr>
          <a:xfrm>
            <a:off x="5278619" y="2635141"/>
            <a:ext cx="1688424" cy="70291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12" idx="4"/>
          </p:cNvCxnSpPr>
          <p:nvPr/>
        </p:nvCxnSpPr>
        <p:spPr>
          <a:xfrm flipH="1">
            <a:off x="5279389" y="2635878"/>
            <a:ext cx="1686884" cy="70144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stCxn id="10" idx="4"/>
          </p:cNvCxnSpPr>
          <p:nvPr/>
        </p:nvCxnSpPr>
        <p:spPr>
          <a:xfrm>
            <a:off x="5848001" y="2635878"/>
            <a:ext cx="1119042" cy="7021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11" idx="4"/>
          </p:cNvCxnSpPr>
          <p:nvPr/>
        </p:nvCxnSpPr>
        <p:spPr>
          <a:xfrm>
            <a:off x="6416614" y="2635878"/>
            <a:ext cx="550429" cy="7021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10" idx="4"/>
          </p:cNvCxnSpPr>
          <p:nvPr/>
        </p:nvCxnSpPr>
        <p:spPr>
          <a:xfrm flipH="1">
            <a:off x="5279389" y="2635878"/>
            <a:ext cx="568612" cy="70144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>
            <a:stCxn id="11" idx="4"/>
          </p:cNvCxnSpPr>
          <p:nvPr/>
        </p:nvCxnSpPr>
        <p:spPr>
          <a:xfrm flipH="1">
            <a:off x="5848771" y="2635878"/>
            <a:ext cx="567843" cy="7021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2" idx="4"/>
          </p:cNvCxnSpPr>
          <p:nvPr/>
        </p:nvCxnSpPr>
        <p:spPr>
          <a:xfrm>
            <a:off x="5278619" y="2635141"/>
            <a:ext cx="570152" cy="70291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10" idx="4"/>
          </p:cNvCxnSpPr>
          <p:nvPr/>
        </p:nvCxnSpPr>
        <p:spPr>
          <a:xfrm>
            <a:off x="5848001" y="2635878"/>
            <a:ext cx="569383" cy="7021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>
            <a:stCxn id="12" idx="4"/>
          </p:cNvCxnSpPr>
          <p:nvPr/>
        </p:nvCxnSpPr>
        <p:spPr>
          <a:xfrm flipH="1">
            <a:off x="6417384" y="2635878"/>
            <a:ext cx="548889" cy="7021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>
            <a:stCxn id="12" idx="4"/>
          </p:cNvCxnSpPr>
          <p:nvPr/>
        </p:nvCxnSpPr>
        <p:spPr>
          <a:xfrm flipH="1">
            <a:off x="5848771" y="2635878"/>
            <a:ext cx="1117502" cy="7021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>
            <a:stCxn id="2" idx="4"/>
          </p:cNvCxnSpPr>
          <p:nvPr/>
        </p:nvCxnSpPr>
        <p:spPr>
          <a:xfrm>
            <a:off x="5278619" y="2635141"/>
            <a:ext cx="1138765" cy="70291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>
            <a:stCxn id="11" idx="4"/>
          </p:cNvCxnSpPr>
          <p:nvPr/>
        </p:nvCxnSpPr>
        <p:spPr>
          <a:xfrm flipH="1">
            <a:off x="5279389" y="2635878"/>
            <a:ext cx="1137225" cy="70144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8" name="Oval 127"/>
          <p:cNvSpPr/>
          <p:nvPr/>
        </p:nvSpPr>
        <p:spPr>
          <a:xfrm>
            <a:off x="2957554" y="2313594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Oval 128"/>
          <p:cNvSpPr/>
          <p:nvPr/>
        </p:nvSpPr>
        <p:spPr>
          <a:xfrm>
            <a:off x="3526936" y="2314331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Oval 129"/>
          <p:cNvSpPr/>
          <p:nvPr/>
        </p:nvSpPr>
        <p:spPr>
          <a:xfrm>
            <a:off x="4095549" y="2314331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Oval 130"/>
          <p:cNvSpPr/>
          <p:nvPr/>
        </p:nvSpPr>
        <p:spPr>
          <a:xfrm>
            <a:off x="4645208" y="2314331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6" name="Straight Connector 135"/>
          <p:cNvCxnSpPr>
            <a:stCxn id="128" idx="4"/>
          </p:cNvCxnSpPr>
          <p:nvPr/>
        </p:nvCxnSpPr>
        <p:spPr>
          <a:xfrm>
            <a:off x="3118661" y="2635877"/>
            <a:ext cx="2161498" cy="70217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/>
          <p:cNvCxnSpPr>
            <a:stCxn id="129" idx="4"/>
          </p:cNvCxnSpPr>
          <p:nvPr/>
        </p:nvCxnSpPr>
        <p:spPr>
          <a:xfrm>
            <a:off x="3688043" y="2636614"/>
            <a:ext cx="2161498" cy="70217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/>
          <p:cNvCxnSpPr>
            <a:stCxn id="130" idx="4"/>
          </p:cNvCxnSpPr>
          <p:nvPr/>
        </p:nvCxnSpPr>
        <p:spPr>
          <a:xfrm>
            <a:off x="4256656" y="2636614"/>
            <a:ext cx="2161498" cy="70217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/>
          <p:cNvCxnSpPr>
            <a:stCxn id="131" idx="4"/>
          </p:cNvCxnSpPr>
          <p:nvPr/>
        </p:nvCxnSpPr>
        <p:spPr>
          <a:xfrm>
            <a:off x="4806315" y="2636614"/>
            <a:ext cx="2161498" cy="70217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/>
          <p:cNvCxnSpPr>
            <a:stCxn id="128" idx="4"/>
          </p:cNvCxnSpPr>
          <p:nvPr/>
        </p:nvCxnSpPr>
        <p:spPr>
          <a:xfrm>
            <a:off x="3118661" y="2635877"/>
            <a:ext cx="3849152" cy="70291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/>
          <p:cNvCxnSpPr>
            <a:stCxn id="131" idx="4"/>
          </p:cNvCxnSpPr>
          <p:nvPr/>
        </p:nvCxnSpPr>
        <p:spPr>
          <a:xfrm>
            <a:off x="4806315" y="2636614"/>
            <a:ext cx="473844" cy="70144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/>
          <p:cNvCxnSpPr>
            <a:stCxn id="129" idx="4"/>
          </p:cNvCxnSpPr>
          <p:nvPr/>
        </p:nvCxnSpPr>
        <p:spPr>
          <a:xfrm>
            <a:off x="3688043" y="2636614"/>
            <a:ext cx="3279770" cy="70217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/>
          <p:cNvCxnSpPr>
            <a:stCxn id="130" idx="4"/>
          </p:cNvCxnSpPr>
          <p:nvPr/>
        </p:nvCxnSpPr>
        <p:spPr>
          <a:xfrm>
            <a:off x="4256656" y="2636614"/>
            <a:ext cx="2711157" cy="70217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/>
          <p:cNvCxnSpPr>
            <a:stCxn id="129" idx="4"/>
          </p:cNvCxnSpPr>
          <p:nvPr/>
        </p:nvCxnSpPr>
        <p:spPr>
          <a:xfrm>
            <a:off x="3688043" y="2636614"/>
            <a:ext cx="1592116" cy="70144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/>
          <p:cNvCxnSpPr>
            <a:stCxn id="130" idx="4"/>
          </p:cNvCxnSpPr>
          <p:nvPr/>
        </p:nvCxnSpPr>
        <p:spPr>
          <a:xfrm>
            <a:off x="4256656" y="2636614"/>
            <a:ext cx="1592885" cy="70217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/>
          <p:cNvCxnSpPr>
            <a:stCxn id="128" idx="4"/>
          </p:cNvCxnSpPr>
          <p:nvPr/>
        </p:nvCxnSpPr>
        <p:spPr>
          <a:xfrm>
            <a:off x="3118661" y="2635877"/>
            <a:ext cx="2730880" cy="70291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/>
          <p:cNvCxnSpPr>
            <a:stCxn id="129" idx="4"/>
          </p:cNvCxnSpPr>
          <p:nvPr/>
        </p:nvCxnSpPr>
        <p:spPr>
          <a:xfrm>
            <a:off x="3688043" y="2636614"/>
            <a:ext cx="2730111" cy="70217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/>
          <p:cNvCxnSpPr>
            <a:stCxn id="131" idx="4"/>
          </p:cNvCxnSpPr>
          <p:nvPr/>
        </p:nvCxnSpPr>
        <p:spPr>
          <a:xfrm>
            <a:off x="4806315" y="2636614"/>
            <a:ext cx="1611839" cy="70217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/>
          <p:cNvCxnSpPr>
            <a:stCxn id="131" idx="4"/>
          </p:cNvCxnSpPr>
          <p:nvPr/>
        </p:nvCxnSpPr>
        <p:spPr>
          <a:xfrm>
            <a:off x="4806315" y="2636614"/>
            <a:ext cx="1043226" cy="70217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/>
          <p:cNvCxnSpPr>
            <a:stCxn id="128" idx="4"/>
          </p:cNvCxnSpPr>
          <p:nvPr/>
        </p:nvCxnSpPr>
        <p:spPr>
          <a:xfrm>
            <a:off x="3118661" y="2635877"/>
            <a:ext cx="3299493" cy="70291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/>
          <p:cNvCxnSpPr>
            <a:stCxn id="130" idx="4"/>
          </p:cNvCxnSpPr>
          <p:nvPr/>
        </p:nvCxnSpPr>
        <p:spPr>
          <a:xfrm>
            <a:off x="4256656" y="2636614"/>
            <a:ext cx="1023503" cy="70144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4" name="Oval 223"/>
          <p:cNvSpPr/>
          <p:nvPr/>
        </p:nvSpPr>
        <p:spPr>
          <a:xfrm>
            <a:off x="7373779" y="2275680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Oval 224"/>
          <p:cNvSpPr/>
          <p:nvPr/>
        </p:nvSpPr>
        <p:spPr>
          <a:xfrm>
            <a:off x="7943161" y="2276417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Oval 225"/>
          <p:cNvSpPr/>
          <p:nvPr/>
        </p:nvSpPr>
        <p:spPr>
          <a:xfrm>
            <a:off x="8511774" y="2276417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Oval 226"/>
          <p:cNvSpPr/>
          <p:nvPr/>
        </p:nvSpPr>
        <p:spPr>
          <a:xfrm>
            <a:off x="9061433" y="2276417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2" name="Straight Connector 231"/>
          <p:cNvCxnSpPr>
            <a:stCxn id="224" idx="4"/>
          </p:cNvCxnSpPr>
          <p:nvPr/>
        </p:nvCxnSpPr>
        <p:spPr>
          <a:xfrm flipH="1">
            <a:off x="5280159" y="2597963"/>
            <a:ext cx="2254727" cy="74009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Connector 232"/>
          <p:cNvCxnSpPr>
            <a:stCxn id="225" idx="4"/>
          </p:cNvCxnSpPr>
          <p:nvPr/>
        </p:nvCxnSpPr>
        <p:spPr>
          <a:xfrm flipH="1">
            <a:off x="5849541" y="2598700"/>
            <a:ext cx="2254727" cy="74009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Connector 233"/>
          <p:cNvCxnSpPr>
            <a:stCxn id="226" idx="4"/>
          </p:cNvCxnSpPr>
          <p:nvPr/>
        </p:nvCxnSpPr>
        <p:spPr>
          <a:xfrm flipH="1">
            <a:off x="6418154" y="2598700"/>
            <a:ext cx="2254727" cy="74009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Connector 234"/>
          <p:cNvCxnSpPr>
            <a:stCxn id="227" idx="4"/>
          </p:cNvCxnSpPr>
          <p:nvPr/>
        </p:nvCxnSpPr>
        <p:spPr>
          <a:xfrm flipH="1">
            <a:off x="6967813" y="2598700"/>
            <a:ext cx="2254727" cy="74009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Connector 235"/>
          <p:cNvCxnSpPr>
            <a:stCxn id="224" idx="4"/>
          </p:cNvCxnSpPr>
          <p:nvPr/>
        </p:nvCxnSpPr>
        <p:spPr>
          <a:xfrm flipH="1">
            <a:off x="6967813" y="2597963"/>
            <a:ext cx="567073" cy="74083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Connector 236"/>
          <p:cNvCxnSpPr>
            <a:stCxn id="227" idx="4"/>
          </p:cNvCxnSpPr>
          <p:nvPr/>
        </p:nvCxnSpPr>
        <p:spPr>
          <a:xfrm flipH="1">
            <a:off x="5280159" y="2598700"/>
            <a:ext cx="3942381" cy="73935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Connector 237"/>
          <p:cNvCxnSpPr>
            <a:stCxn id="225" idx="4"/>
          </p:cNvCxnSpPr>
          <p:nvPr/>
        </p:nvCxnSpPr>
        <p:spPr>
          <a:xfrm flipH="1">
            <a:off x="6967813" y="2598700"/>
            <a:ext cx="1136455" cy="74009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Connector 238"/>
          <p:cNvCxnSpPr>
            <a:stCxn id="226" idx="4"/>
          </p:cNvCxnSpPr>
          <p:nvPr/>
        </p:nvCxnSpPr>
        <p:spPr>
          <a:xfrm flipH="1">
            <a:off x="6967813" y="2598700"/>
            <a:ext cx="1705068" cy="74009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/>
          <p:cNvCxnSpPr>
            <a:stCxn id="225" idx="4"/>
          </p:cNvCxnSpPr>
          <p:nvPr/>
        </p:nvCxnSpPr>
        <p:spPr>
          <a:xfrm flipH="1">
            <a:off x="5280159" y="2598700"/>
            <a:ext cx="2824109" cy="73935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" name="Straight Connector 240"/>
          <p:cNvCxnSpPr>
            <a:stCxn id="226" idx="4"/>
          </p:cNvCxnSpPr>
          <p:nvPr/>
        </p:nvCxnSpPr>
        <p:spPr>
          <a:xfrm flipH="1">
            <a:off x="5849541" y="2598700"/>
            <a:ext cx="2823340" cy="74009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Connector 241"/>
          <p:cNvCxnSpPr>
            <a:stCxn id="224" idx="4"/>
          </p:cNvCxnSpPr>
          <p:nvPr/>
        </p:nvCxnSpPr>
        <p:spPr>
          <a:xfrm flipH="1">
            <a:off x="5849541" y="2597963"/>
            <a:ext cx="1685345" cy="74083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Connector 242"/>
          <p:cNvCxnSpPr>
            <a:stCxn id="225" idx="4"/>
          </p:cNvCxnSpPr>
          <p:nvPr/>
        </p:nvCxnSpPr>
        <p:spPr>
          <a:xfrm flipH="1">
            <a:off x="6418154" y="2598700"/>
            <a:ext cx="1686114" cy="74009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Connector 243"/>
          <p:cNvCxnSpPr>
            <a:stCxn id="227" idx="4"/>
          </p:cNvCxnSpPr>
          <p:nvPr/>
        </p:nvCxnSpPr>
        <p:spPr>
          <a:xfrm flipH="1">
            <a:off x="6418154" y="2598700"/>
            <a:ext cx="2804386" cy="74009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" name="Straight Connector 244"/>
          <p:cNvCxnSpPr>
            <a:stCxn id="227" idx="4"/>
          </p:cNvCxnSpPr>
          <p:nvPr/>
        </p:nvCxnSpPr>
        <p:spPr>
          <a:xfrm flipH="1">
            <a:off x="5849541" y="2598700"/>
            <a:ext cx="3372999" cy="74009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Connector 245"/>
          <p:cNvCxnSpPr>
            <a:stCxn id="224" idx="4"/>
          </p:cNvCxnSpPr>
          <p:nvPr/>
        </p:nvCxnSpPr>
        <p:spPr>
          <a:xfrm flipH="1">
            <a:off x="6418154" y="2597963"/>
            <a:ext cx="1116732" cy="74083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" name="Straight Connector 246"/>
          <p:cNvCxnSpPr>
            <a:stCxn id="226" idx="4"/>
          </p:cNvCxnSpPr>
          <p:nvPr/>
        </p:nvCxnSpPr>
        <p:spPr>
          <a:xfrm flipH="1">
            <a:off x="5280159" y="2598700"/>
            <a:ext cx="3392722" cy="73935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8" name="Oval 267"/>
          <p:cNvSpPr/>
          <p:nvPr/>
        </p:nvSpPr>
        <p:spPr>
          <a:xfrm>
            <a:off x="702058" y="2294637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" name="Oval 268"/>
          <p:cNvSpPr/>
          <p:nvPr/>
        </p:nvSpPr>
        <p:spPr>
          <a:xfrm>
            <a:off x="1271440" y="2295374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0" name="Oval 269"/>
          <p:cNvSpPr/>
          <p:nvPr/>
        </p:nvSpPr>
        <p:spPr>
          <a:xfrm>
            <a:off x="1840053" y="2295374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1" name="Oval 270"/>
          <p:cNvSpPr/>
          <p:nvPr/>
        </p:nvSpPr>
        <p:spPr>
          <a:xfrm>
            <a:off x="2389712" y="2295374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6" name="Straight Connector 275"/>
          <p:cNvCxnSpPr>
            <a:stCxn id="268" idx="4"/>
          </p:cNvCxnSpPr>
          <p:nvPr/>
        </p:nvCxnSpPr>
        <p:spPr>
          <a:xfrm>
            <a:off x="863165" y="2616920"/>
            <a:ext cx="4416994" cy="72113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7" name="Straight Connector 276"/>
          <p:cNvCxnSpPr>
            <a:stCxn id="269" idx="4"/>
          </p:cNvCxnSpPr>
          <p:nvPr/>
        </p:nvCxnSpPr>
        <p:spPr>
          <a:xfrm>
            <a:off x="1432547" y="2617657"/>
            <a:ext cx="4416994" cy="72113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8" name="Straight Connector 277"/>
          <p:cNvCxnSpPr>
            <a:stCxn id="270" idx="4"/>
          </p:cNvCxnSpPr>
          <p:nvPr/>
        </p:nvCxnSpPr>
        <p:spPr>
          <a:xfrm>
            <a:off x="2001160" y="2617657"/>
            <a:ext cx="4416994" cy="72113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9" name="Straight Connector 278"/>
          <p:cNvCxnSpPr>
            <a:stCxn id="271" idx="4"/>
          </p:cNvCxnSpPr>
          <p:nvPr/>
        </p:nvCxnSpPr>
        <p:spPr>
          <a:xfrm>
            <a:off x="2550819" y="2617657"/>
            <a:ext cx="4416994" cy="72113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0" name="Straight Connector 279"/>
          <p:cNvCxnSpPr>
            <a:stCxn id="268" idx="4"/>
          </p:cNvCxnSpPr>
          <p:nvPr/>
        </p:nvCxnSpPr>
        <p:spPr>
          <a:xfrm>
            <a:off x="863165" y="2616920"/>
            <a:ext cx="6104648" cy="72187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1" name="Straight Connector 280"/>
          <p:cNvCxnSpPr>
            <a:stCxn id="271" idx="4"/>
          </p:cNvCxnSpPr>
          <p:nvPr/>
        </p:nvCxnSpPr>
        <p:spPr>
          <a:xfrm>
            <a:off x="2550819" y="2617657"/>
            <a:ext cx="2729340" cy="72039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2" name="Straight Connector 281"/>
          <p:cNvCxnSpPr>
            <a:stCxn id="269" idx="4"/>
          </p:cNvCxnSpPr>
          <p:nvPr/>
        </p:nvCxnSpPr>
        <p:spPr>
          <a:xfrm>
            <a:off x="1432547" y="2617657"/>
            <a:ext cx="5535266" cy="72113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3" name="Straight Connector 282"/>
          <p:cNvCxnSpPr>
            <a:stCxn id="270" idx="4"/>
          </p:cNvCxnSpPr>
          <p:nvPr/>
        </p:nvCxnSpPr>
        <p:spPr>
          <a:xfrm>
            <a:off x="2001160" y="2617657"/>
            <a:ext cx="4966653" cy="72113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Connector 283"/>
          <p:cNvCxnSpPr>
            <a:stCxn id="269" idx="4"/>
          </p:cNvCxnSpPr>
          <p:nvPr/>
        </p:nvCxnSpPr>
        <p:spPr>
          <a:xfrm>
            <a:off x="1432547" y="2617657"/>
            <a:ext cx="3847612" cy="72039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5" name="Straight Connector 284"/>
          <p:cNvCxnSpPr>
            <a:stCxn id="270" idx="4"/>
          </p:cNvCxnSpPr>
          <p:nvPr/>
        </p:nvCxnSpPr>
        <p:spPr>
          <a:xfrm>
            <a:off x="2001160" y="2617657"/>
            <a:ext cx="3848381" cy="72113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6" name="Straight Connector 285"/>
          <p:cNvCxnSpPr>
            <a:stCxn id="268" idx="4"/>
          </p:cNvCxnSpPr>
          <p:nvPr/>
        </p:nvCxnSpPr>
        <p:spPr>
          <a:xfrm>
            <a:off x="863165" y="2616920"/>
            <a:ext cx="4986376" cy="72187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7" name="Straight Connector 286"/>
          <p:cNvCxnSpPr>
            <a:stCxn id="269" idx="4"/>
          </p:cNvCxnSpPr>
          <p:nvPr/>
        </p:nvCxnSpPr>
        <p:spPr>
          <a:xfrm>
            <a:off x="1432547" y="2617657"/>
            <a:ext cx="4985607" cy="72113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8" name="Straight Connector 287"/>
          <p:cNvCxnSpPr>
            <a:stCxn id="271" idx="4"/>
          </p:cNvCxnSpPr>
          <p:nvPr/>
        </p:nvCxnSpPr>
        <p:spPr>
          <a:xfrm>
            <a:off x="2550819" y="2617657"/>
            <a:ext cx="3867335" cy="72113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9" name="Straight Connector 288"/>
          <p:cNvCxnSpPr>
            <a:stCxn id="271" idx="4"/>
          </p:cNvCxnSpPr>
          <p:nvPr/>
        </p:nvCxnSpPr>
        <p:spPr>
          <a:xfrm>
            <a:off x="2550819" y="2617657"/>
            <a:ext cx="3298722" cy="72113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0" name="Straight Connector 289"/>
          <p:cNvCxnSpPr>
            <a:stCxn id="268" idx="4"/>
          </p:cNvCxnSpPr>
          <p:nvPr/>
        </p:nvCxnSpPr>
        <p:spPr>
          <a:xfrm>
            <a:off x="863165" y="2616920"/>
            <a:ext cx="5554989" cy="72187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1" name="Straight Connector 290"/>
          <p:cNvCxnSpPr>
            <a:stCxn id="270" idx="4"/>
          </p:cNvCxnSpPr>
          <p:nvPr/>
        </p:nvCxnSpPr>
        <p:spPr>
          <a:xfrm>
            <a:off x="2001160" y="2617657"/>
            <a:ext cx="3278999" cy="72039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6" name="Oval 315"/>
          <p:cNvSpPr/>
          <p:nvPr/>
        </p:nvSpPr>
        <p:spPr>
          <a:xfrm>
            <a:off x="9648228" y="2294638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7" name="Oval 316"/>
          <p:cNvSpPr/>
          <p:nvPr/>
        </p:nvSpPr>
        <p:spPr>
          <a:xfrm>
            <a:off x="10217610" y="2295375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8" name="Oval 317"/>
          <p:cNvSpPr/>
          <p:nvPr/>
        </p:nvSpPr>
        <p:spPr>
          <a:xfrm>
            <a:off x="10786223" y="2295375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9" name="Oval 318"/>
          <p:cNvSpPr/>
          <p:nvPr/>
        </p:nvSpPr>
        <p:spPr>
          <a:xfrm>
            <a:off x="11335882" y="2295375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4" name="Straight Connector 323"/>
          <p:cNvCxnSpPr>
            <a:stCxn id="316" idx="4"/>
          </p:cNvCxnSpPr>
          <p:nvPr/>
        </p:nvCxnSpPr>
        <p:spPr>
          <a:xfrm flipH="1">
            <a:off x="5299112" y="2616921"/>
            <a:ext cx="4510223" cy="7021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5" name="Straight Connector 324"/>
          <p:cNvCxnSpPr>
            <a:stCxn id="317" idx="4"/>
          </p:cNvCxnSpPr>
          <p:nvPr/>
        </p:nvCxnSpPr>
        <p:spPr>
          <a:xfrm flipH="1">
            <a:off x="5868494" y="2617658"/>
            <a:ext cx="4510223" cy="7021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6" name="Straight Connector 325"/>
          <p:cNvCxnSpPr>
            <a:stCxn id="318" idx="4"/>
          </p:cNvCxnSpPr>
          <p:nvPr/>
        </p:nvCxnSpPr>
        <p:spPr>
          <a:xfrm flipH="1">
            <a:off x="6437107" y="2617658"/>
            <a:ext cx="4510223" cy="7021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7" name="Straight Connector 326"/>
          <p:cNvCxnSpPr>
            <a:stCxn id="319" idx="4"/>
          </p:cNvCxnSpPr>
          <p:nvPr/>
        </p:nvCxnSpPr>
        <p:spPr>
          <a:xfrm flipH="1">
            <a:off x="6986766" y="2617658"/>
            <a:ext cx="4510223" cy="7021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8" name="Straight Connector 327"/>
          <p:cNvCxnSpPr>
            <a:stCxn id="316" idx="4"/>
          </p:cNvCxnSpPr>
          <p:nvPr/>
        </p:nvCxnSpPr>
        <p:spPr>
          <a:xfrm flipH="1">
            <a:off x="6986766" y="2616921"/>
            <a:ext cx="2822569" cy="70291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9" name="Straight Connector 328"/>
          <p:cNvCxnSpPr>
            <a:stCxn id="319" idx="4"/>
          </p:cNvCxnSpPr>
          <p:nvPr/>
        </p:nvCxnSpPr>
        <p:spPr>
          <a:xfrm flipH="1">
            <a:off x="5299112" y="2617658"/>
            <a:ext cx="6197877" cy="70144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0" name="Straight Connector 329"/>
          <p:cNvCxnSpPr>
            <a:stCxn id="317" idx="4"/>
          </p:cNvCxnSpPr>
          <p:nvPr/>
        </p:nvCxnSpPr>
        <p:spPr>
          <a:xfrm flipH="1">
            <a:off x="6986766" y="2617658"/>
            <a:ext cx="3391951" cy="7021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1" name="Straight Connector 330"/>
          <p:cNvCxnSpPr>
            <a:stCxn id="318" idx="4"/>
          </p:cNvCxnSpPr>
          <p:nvPr/>
        </p:nvCxnSpPr>
        <p:spPr>
          <a:xfrm flipH="1">
            <a:off x="6986766" y="2617658"/>
            <a:ext cx="3960564" cy="7021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2" name="Straight Connector 331"/>
          <p:cNvCxnSpPr>
            <a:stCxn id="317" idx="4"/>
          </p:cNvCxnSpPr>
          <p:nvPr/>
        </p:nvCxnSpPr>
        <p:spPr>
          <a:xfrm flipH="1">
            <a:off x="5299112" y="2617658"/>
            <a:ext cx="5079605" cy="70144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3" name="Straight Connector 332"/>
          <p:cNvCxnSpPr>
            <a:stCxn id="318" idx="4"/>
          </p:cNvCxnSpPr>
          <p:nvPr/>
        </p:nvCxnSpPr>
        <p:spPr>
          <a:xfrm flipH="1">
            <a:off x="5868494" y="2617658"/>
            <a:ext cx="5078836" cy="7021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4" name="Straight Connector 333"/>
          <p:cNvCxnSpPr>
            <a:stCxn id="316" idx="4"/>
          </p:cNvCxnSpPr>
          <p:nvPr/>
        </p:nvCxnSpPr>
        <p:spPr>
          <a:xfrm flipH="1">
            <a:off x="5868494" y="2616921"/>
            <a:ext cx="3940841" cy="70291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5" name="Straight Connector 334"/>
          <p:cNvCxnSpPr>
            <a:stCxn id="317" idx="4"/>
          </p:cNvCxnSpPr>
          <p:nvPr/>
        </p:nvCxnSpPr>
        <p:spPr>
          <a:xfrm flipH="1">
            <a:off x="6437107" y="2617658"/>
            <a:ext cx="3941610" cy="7021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6" name="Straight Connector 335"/>
          <p:cNvCxnSpPr>
            <a:stCxn id="319" idx="4"/>
          </p:cNvCxnSpPr>
          <p:nvPr/>
        </p:nvCxnSpPr>
        <p:spPr>
          <a:xfrm flipH="1">
            <a:off x="6437107" y="2617658"/>
            <a:ext cx="5059882" cy="7021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7" name="Straight Connector 336"/>
          <p:cNvCxnSpPr>
            <a:stCxn id="319" idx="4"/>
          </p:cNvCxnSpPr>
          <p:nvPr/>
        </p:nvCxnSpPr>
        <p:spPr>
          <a:xfrm flipH="1">
            <a:off x="5868494" y="2617658"/>
            <a:ext cx="5628495" cy="7021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8" name="Straight Connector 337"/>
          <p:cNvCxnSpPr>
            <a:stCxn id="316" idx="4"/>
          </p:cNvCxnSpPr>
          <p:nvPr/>
        </p:nvCxnSpPr>
        <p:spPr>
          <a:xfrm flipH="1">
            <a:off x="6437107" y="2616921"/>
            <a:ext cx="3372228" cy="70291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9" name="Straight Connector 338"/>
          <p:cNvCxnSpPr>
            <a:stCxn id="318" idx="4"/>
          </p:cNvCxnSpPr>
          <p:nvPr/>
        </p:nvCxnSpPr>
        <p:spPr>
          <a:xfrm flipH="1">
            <a:off x="5299112" y="2617658"/>
            <a:ext cx="5648218" cy="70144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2" name="TextBox 371"/>
          <p:cNvSpPr txBox="1"/>
          <p:nvPr/>
        </p:nvSpPr>
        <p:spPr>
          <a:xfrm>
            <a:off x="494334" y="1897259"/>
            <a:ext cx="703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Plane</a:t>
            </a:r>
            <a:endParaRPr lang="en-US" dirty="0"/>
          </a:p>
        </p:txBody>
      </p:sp>
      <p:sp>
        <p:nvSpPr>
          <p:cNvPr id="373" name="TextBox 372"/>
          <p:cNvSpPr txBox="1"/>
          <p:nvPr/>
        </p:nvSpPr>
        <p:spPr>
          <a:xfrm>
            <a:off x="2163034" y="1879038"/>
            <a:ext cx="783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Phone</a:t>
            </a:r>
            <a:endParaRPr lang="en-US" dirty="0"/>
          </a:p>
        </p:txBody>
      </p:sp>
      <p:sp>
        <p:nvSpPr>
          <p:cNvPr id="374" name="TextBox 373"/>
          <p:cNvSpPr txBox="1"/>
          <p:nvPr/>
        </p:nvSpPr>
        <p:spPr>
          <a:xfrm>
            <a:off x="11166837" y="1879775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Book</a:t>
            </a:r>
            <a:endParaRPr lang="en-US" dirty="0"/>
          </a:p>
        </p:txBody>
      </p:sp>
      <p:sp>
        <p:nvSpPr>
          <p:cNvPr id="375" name="TextBox 374"/>
          <p:cNvSpPr txBox="1"/>
          <p:nvPr/>
        </p:nvSpPr>
        <p:spPr>
          <a:xfrm>
            <a:off x="8323772" y="1879774"/>
            <a:ext cx="631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Vase</a:t>
            </a:r>
            <a:endParaRPr lang="en-US" dirty="0"/>
          </a:p>
        </p:txBody>
      </p:sp>
      <p:pic>
        <p:nvPicPr>
          <p:cNvPr id="161" name="Picture 16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84124" y="5106296"/>
            <a:ext cx="1374479" cy="1353590"/>
          </a:xfrm>
          <a:prstGeom prst="rect">
            <a:avLst/>
          </a:prstGeom>
        </p:spPr>
      </p:pic>
      <p:sp>
        <p:nvSpPr>
          <p:cNvPr id="163" name="Oval 162"/>
          <p:cNvSpPr/>
          <p:nvPr/>
        </p:nvSpPr>
        <p:spPr>
          <a:xfrm>
            <a:off x="5118282" y="3337319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Oval 163"/>
          <p:cNvSpPr/>
          <p:nvPr/>
        </p:nvSpPr>
        <p:spPr>
          <a:xfrm>
            <a:off x="5687664" y="3338056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Oval 164"/>
          <p:cNvSpPr/>
          <p:nvPr/>
        </p:nvSpPr>
        <p:spPr>
          <a:xfrm>
            <a:off x="6256277" y="3338056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Oval 165"/>
          <p:cNvSpPr/>
          <p:nvPr/>
        </p:nvSpPr>
        <p:spPr>
          <a:xfrm>
            <a:off x="6805936" y="3338056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Oval 166"/>
          <p:cNvSpPr/>
          <p:nvPr/>
        </p:nvSpPr>
        <p:spPr>
          <a:xfrm>
            <a:off x="5137236" y="3811265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Oval 167"/>
          <p:cNvSpPr/>
          <p:nvPr/>
        </p:nvSpPr>
        <p:spPr>
          <a:xfrm>
            <a:off x="5706618" y="3812002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Oval 168"/>
          <p:cNvSpPr/>
          <p:nvPr/>
        </p:nvSpPr>
        <p:spPr>
          <a:xfrm>
            <a:off x="6275231" y="3812002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Oval 169"/>
          <p:cNvSpPr/>
          <p:nvPr/>
        </p:nvSpPr>
        <p:spPr>
          <a:xfrm>
            <a:off x="6824890" y="3812002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1" name="Group 170"/>
          <p:cNvGrpSpPr/>
          <p:nvPr/>
        </p:nvGrpSpPr>
        <p:grpSpPr>
          <a:xfrm>
            <a:off x="5222527" y="3659601"/>
            <a:ext cx="1688424" cy="169883"/>
            <a:chOff x="8274081" y="3773349"/>
            <a:chExt cx="1688424" cy="702915"/>
          </a:xfrm>
        </p:grpSpPr>
        <p:cxnSp>
          <p:nvCxnSpPr>
            <p:cNvPr id="172" name="Straight Connector 171"/>
            <p:cNvCxnSpPr/>
            <p:nvPr/>
          </p:nvCxnSpPr>
          <p:spPr>
            <a:xfrm>
              <a:off x="8274081" y="3773349"/>
              <a:ext cx="770" cy="7021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/>
          </p:nvCxnSpPr>
          <p:spPr>
            <a:xfrm>
              <a:off x="8843463" y="3774086"/>
              <a:ext cx="770" cy="7021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/>
            <p:nvPr/>
          </p:nvCxnSpPr>
          <p:spPr>
            <a:xfrm>
              <a:off x="9412076" y="3774086"/>
              <a:ext cx="770" cy="7021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/>
            <p:nvPr/>
          </p:nvCxnSpPr>
          <p:spPr>
            <a:xfrm>
              <a:off x="9961735" y="3774086"/>
              <a:ext cx="770" cy="7021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/>
            <p:nvPr/>
          </p:nvCxnSpPr>
          <p:spPr>
            <a:xfrm>
              <a:off x="8274081" y="3773349"/>
              <a:ext cx="1688424" cy="70291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/>
            <p:nvPr/>
          </p:nvCxnSpPr>
          <p:spPr>
            <a:xfrm flipH="1">
              <a:off x="8274851" y="3774086"/>
              <a:ext cx="1686884" cy="70144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/>
            <p:cNvCxnSpPr/>
            <p:nvPr/>
          </p:nvCxnSpPr>
          <p:spPr>
            <a:xfrm>
              <a:off x="8843463" y="3774086"/>
              <a:ext cx="1119042" cy="7021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/>
            <p:cNvCxnSpPr/>
            <p:nvPr/>
          </p:nvCxnSpPr>
          <p:spPr>
            <a:xfrm>
              <a:off x="9412076" y="3774086"/>
              <a:ext cx="550429" cy="7021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/>
            <p:cNvCxnSpPr/>
            <p:nvPr/>
          </p:nvCxnSpPr>
          <p:spPr>
            <a:xfrm flipH="1">
              <a:off x="8274851" y="3774086"/>
              <a:ext cx="568612" cy="70144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/>
            <p:cNvCxnSpPr/>
            <p:nvPr/>
          </p:nvCxnSpPr>
          <p:spPr>
            <a:xfrm flipH="1">
              <a:off x="8844233" y="3774086"/>
              <a:ext cx="567843" cy="7021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/>
            <p:cNvCxnSpPr/>
            <p:nvPr/>
          </p:nvCxnSpPr>
          <p:spPr>
            <a:xfrm>
              <a:off x="8274081" y="3773349"/>
              <a:ext cx="570152" cy="70291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/>
            <p:cNvCxnSpPr/>
            <p:nvPr/>
          </p:nvCxnSpPr>
          <p:spPr>
            <a:xfrm>
              <a:off x="8843463" y="3774086"/>
              <a:ext cx="569383" cy="7021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/>
            <p:cNvCxnSpPr/>
            <p:nvPr/>
          </p:nvCxnSpPr>
          <p:spPr>
            <a:xfrm flipH="1">
              <a:off x="9412846" y="3774086"/>
              <a:ext cx="548889" cy="7021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/>
            <p:cNvCxnSpPr/>
            <p:nvPr/>
          </p:nvCxnSpPr>
          <p:spPr>
            <a:xfrm flipH="1">
              <a:off x="8844233" y="3774086"/>
              <a:ext cx="1117502" cy="7021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/>
            <p:cNvCxnSpPr/>
            <p:nvPr/>
          </p:nvCxnSpPr>
          <p:spPr>
            <a:xfrm>
              <a:off x="8274081" y="3773349"/>
              <a:ext cx="1138765" cy="70291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/>
            <p:cNvCxnSpPr/>
            <p:nvPr/>
          </p:nvCxnSpPr>
          <p:spPr>
            <a:xfrm flipH="1">
              <a:off x="8274851" y="3774086"/>
              <a:ext cx="1137225" cy="70144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8" name="Oval 187"/>
          <p:cNvSpPr/>
          <p:nvPr/>
        </p:nvSpPr>
        <p:spPr>
          <a:xfrm>
            <a:off x="5156960" y="4266989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Oval 188"/>
          <p:cNvSpPr/>
          <p:nvPr/>
        </p:nvSpPr>
        <p:spPr>
          <a:xfrm>
            <a:off x="5726342" y="4267726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Oval 189"/>
          <p:cNvSpPr/>
          <p:nvPr/>
        </p:nvSpPr>
        <p:spPr>
          <a:xfrm>
            <a:off x="6294955" y="4267726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Oval 190"/>
          <p:cNvSpPr/>
          <p:nvPr/>
        </p:nvSpPr>
        <p:spPr>
          <a:xfrm>
            <a:off x="6844614" y="4267726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" name="Oval 191"/>
          <p:cNvSpPr/>
          <p:nvPr/>
        </p:nvSpPr>
        <p:spPr>
          <a:xfrm>
            <a:off x="5176682" y="4684801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Oval 192"/>
          <p:cNvSpPr/>
          <p:nvPr/>
        </p:nvSpPr>
        <p:spPr>
          <a:xfrm>
            <a:off x="5746064" y="4685538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Oval 193"/>
          <p:cNvSpPr/>
          <p:nvPr/>
        </p:nvSpPr>
        <p:spPr>
          <a:xfrm>
            <a:off x="6314677" y="4685538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Oval 194"/>
          <p:cNvSpPr/>
          <p:nvPr/>
        </p:nvSpPr>
        <p:spPr>
          <a:xfrm>
            <a:off x="6864336" y="4685538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6" name="Group 195"/>
          <p:cNvGrpSpPr/>
          <p:nvPr/>
        </p:nvGrpSpPr>
        <p:grpSpPr>
          <a:xfrm>
            <a:off x="5261205" y="4134284"/>
            <a:ext cx="1688424" cy="169883"/>
            <a:chOff x="8274081" y="3773349"/>
            <a:chExt cx="1688424" cy="702915"/>
          </a:xfrm>
        </p:grpSpPr>
        <p:cxnSp>
          <p:nvCxnSpPr>
            <p:cNvPr id="197" name="Straight Connector 196"/>
            <p:cNvCxnSpPr/>
            <p:nvPr/>
          </p:nvCxnSpPr>
          <p:spPr>
            <a:xfrm>
              <a:off x="8274081" y="3773349"/>
              <a:ext cx="770" cy="7021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/>
            <p:cNvCxnSpPr/>
            <p:nvPr/>
          </p:nvCxnSpPr>
          <p:spPr>
            <a:xfrm>
              <a:off x="8843463" y="3774086"/>
              <a:ext cx="770" cy="7021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/>
            <p:cNvCxnSpPr/>
            <p:nvPr/>
          </p:nvCxnSpPr>
          <p:spPr>
            <a:xfrm>
              <a:off x="9412076" y="3774086"/>
              <a:ext cx="770" cy="7021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/>
            <p:cNvCxnSpPr/>
            <p:nvPr/>
          </p:nvCxnSpPr>
          <p:spPr>
            <a:xfrm>
              <a:off x="9961735" y="3774086"/>
              <a:ext cx="770" cy="7021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/>
            <p:cNvCxnSpPr/>
            <p:nvPr/>
          </p:nvCxnSpPr>
          <p:spPr>
            <a:xfrm>
              <a:off x="8274081" y="3773349"/>
              <a:ext cx="1688424" cy="70291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/>
            <p:cNvCxnSpPr/>
            <p:nvPr/>
          </p:nvCxnSpPr>
          <p:spPr>
            <a:xfrm flipH="1">
              <a:off x="8274851" y="3774086"/>
              <a:ext cx="1686884" cy="70144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/>
            <p:cNvCxnSpPr/>
            <p:nvPr/>
          </p:nvCxnSpPr>
          <p:spPr>
            <a:xfrm>
              <a:off x="8843463" y="3774086"/>
              <a:ext cx="1119042" cy="7021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/>
            <p:cNvCxnSpPr/>
            <p:nvPr/>
          </p:nvCxnSpPr>
          <p:spPr>
            <a:xfrm>
              <a:off x="9412076" y="3774086"/>
              <a:ext cx="550429" cy="7021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/>
            <p:cNvCxnSpPr/>
            <p:nvPr/>
          </p:nvCxnSpPr>
          <p:spPr>
            <a:xfrm flipH="1">
              <a:off x="8274851" y="3774086"/>
              <a:ext cx="568612" cy="70144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/>
            <p:cNvCxnSpPr/>
            <p:nvPr/>
          </p:nvCxnSpPr>
          <p:spPr>
            <a:xfrm flipH="1">
              <a:off x="8844233" y="3774086"/>
              <a:ext cx="567843" cy="7021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/>
            <p:cNvCxnSpPr/>
            <p:nvPr/>
          </p:nvCxnSpPr>
          <p:spPr>
            <a:xfrm>
              <a:off x="8274081" y="3773349"/>
              <a:ext cx="570152" cy="70291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/>
            <p:cNvCxnSpPr/>
            <p:nvPr/>
          </p:nvCxnSpPr>
          <p:spPr>
            <a:xfrm>
              <a:off x="8843463" y="3774086"/>
              <a:ext cx="569383" cy="7021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/>
            <p:nvPr/>
          </p:nvCxnSpPr>
          <p:spPr>
            <a:xfrm flipH="1">
              <a:off x="9412846" y="3774086"/>
              <a:ext cx="548889" cy="7021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/>
            <p:nvPr/>
          </p:nvCxnSpPr>
          <p:spPr>
            <a:xfrm flipH="1">
              <a:off x="8844233" y="3774086"/>
              <a:ext cx="1117502" cy="7021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/>
            <p:nvPr/>
          </p:nvCxnSpPr>
          <p:spPr>
            <a:xfrm>
              <a:off x="8274081" y="3773349"/>
              <a:ext cx="1138765" cy="70291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/>
            <p:nvPr/>
          </p:nvCxnSpPr>
          <p:spPr>
            <a:xfrm flipH="1">
              <a:off x="8274851" y="3774086"/>
              <a:ext cx="1137225" cy="70144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3" name="Group 212"/>
          <p:cNvGrpSpPr/>
          <p:nvPr/>
        </p:nvGrpSpPr>
        <p:grpSpPr>
          <a:xfrm>
            <a:off x="5261204" y="4570315"/>
            <a:ext cx="1688424" cy="169883"/>
            <a:chOff x="8274081" y="3773349"/>
            <a:chExt cx="1688424" cy="702915"/>
          </a:xfrm>
        </p:grpSpPr>
        <p:cxnSp>
          <p:nvCxnSpPr>
            <p:cNvPr id="214" name="Straight Connector 213"/>
            <p:cNvCxnSpPr/>
            <p:nvPr/>
          </p:nvCxnSpPr>
          <p:spPr>
            <a:xfrm>
              <a:off x="8274081" y="3773349"/>
              <a:ext cx="770" cy="7021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/>
            <p:nvPr/>
          </p:nvCxnSpPr>
          <p:spPr>
            <a:xfrm>
              <a:off x="8843463" y="3774086"/>
              <a:ext cx="770" cy="7021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/>
            <p:cNvCxnSpPr/>
            <p:nvPr/>
          </p:nvCxnSpPr>
          <p:spPr>
            <a:xfrm>
              <a:off x="9412076" y="3774086"/>
              <a:ext cx="770" cy="7021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/>
            <p:cNvCxnSpPr/>
            <p:nvPr/>
          </p:nvCxnSpPr>
          <p:spPr>
            <a:xfrm>
              <a:off x="9961735" y="3774086"/>
              <a:ext cx="770" cy="7021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/>
            <p:nvPr/>
          </p:nvCxnSpPr>
          <p:spPr>
            <a:xfrm>
              <a:off x="8274081" y="3773349"/>
              <a:ext cx="1688424" cy="70291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/>
            <p:nvPr/>
          </p:nvCxnSpPr>
          <p:spPr>
            <a:xfrm flipH="1">
              <a:off x="8274851" y="3774086"/>
              <a:ext cx="1686884" cy="70144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/>
            <p:nvPr/>
          </p:nvCxnSpPr>
          <p:spPr>
            <a:xfrm>
              <a:off x="8843463" y="3774086"/>
              <a:ext cx="1119042" cy="7021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/>
            <p:nvPr/>
          </p:nvCxnSpPr>
          <p:spPr>
            <a:xfrm>
              <a:off x="9412076" y="3774086"/>
              <a:ext cx="550429" cy="7021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/>
            <p:nvPr/>
          </p:nvCxnSpPr>
          <p:spPr>
            <a:xfrm flipH="1">
              <a:off x="8274851" y="3774086"/>
              <a:ext cx="568612" cy="70144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/>
            <p:nvPr/>
          </p:nvCxnSpPr>
          <p:spPr>
            <a:xfrm flipH="1">
              <a:off x="8844233" y="3774086"/>
              <a:ext cx="567843" cy="7021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/>
          </p:nvCxnSpPr>
          <p:spPr>
            <a:xfrm>
              <a:off x="8274081" y="3773349"/>
              <a:ext cx="570152" cy="70291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/>
          </p:nvCxnSpPr>
          <p:spPr>
            <a:xfrm>
              <a:off x="8843463" y="3774086"/>
              <a:ext cx="569383" cy="7021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/>
          </p:nvCxnSpPr>
          <p:spPr>
            <a:xfrm flipH="1">
              <a:off x="9412846" y="3774086"/>
              <a:ext cx="548889" cy="7021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/>
            <p:nvPr/>
          </p:nvCxnSpPr>
          <p:spPr>
            <a:xfrm flipH="1">
              <a:off x="8844233" y="3774086"/>
              <a:ext cx="1117502" cy="7021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/>
          </p:nvCxnSpPr>
          <p:spPr>
            <a:xfrm>
              <a:off x="8274081" y="3773349"/>
              <a:ext cx="1138765" cy="70291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/>
            <p:nvPr/>
          </p:nvCxnSpPr>
          <p:spPr>
            <a:xfrm flipH="1">
              <a:off x="8274851" y="3774086"/>
              <a:ext cx="1137225" cy="70144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4" name="TextBox 253"/>
          <p:cNvSpPr txBox="1"/>
          <p:nvPr/>
        </p:nvSpPr>
        <p:spPr>
          <a:xfrm>
            <a:off x="7676268" y="3886358"/>
            <a:ext cx="15440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Deep Network</a:t>
            </a:r>
          </a:p>
          <a:p>
            <a:pPr algn="ctr"/>
            <a:r>
              <a:rPr lang="en-US" dirty="0" smtClean="0"/>
              <a:t>(19 Layers)</a:t>
            </a:r>
            <a:endParaRPr lang="en-US" dirty="0"/>
          </a:p>
        </p:txBody>
      </p:sp>
      <p:sp>
        <p:nvSpPr>
          <p:cNvPr id="256" name="TextBox 255"/>
          <p:cNvSpPr txBox="1"/>
          <p:nvPr/>
        </p:nvSpPr>
        <p:spPr>
          <a:xfrm>
            <a:off x="10588298" y="2654836"/>
            <a:ext cx="13697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Final Layer</a:t>
            </a:r>
          </a:p>
          <a:p>
            <a:pPr algn="ctr"/>
            <a:r>
              <a:rPr lang="en-US" dirty="0" smtClean="0"/>
              <a:t>(400k+ Tags)</a:t>
            </a:r>
            <a:endParaRPr lang="en-US" dirty="0"/>
          </a:p>
        </p:txBody>
      </p:sp>
      <p:sp>
        <p:nvSpPr>
          <p:cNvPr id="229" name="TextBox 228"/>
          <p:cNvSpPr txBox="1"/>
          <p:nvPr/>
        </p:nvSpPr>
        <p:spPr>
          <a:xfrm>
            <a:off x="3840454" y="1904721"/>
            <a:ext cx="828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Canine</a:t>
            </a:r>
            <a:endParaRPr lang="en-US" dirty="0"/>
          </a:p>
        </p:txBody>
      </p:sp>
      <p:sp>
        <p:nvSpPr>
          <p:cNvPr id="230" name="TextBox 229"/>
          <p:cNvSpPr txBox="1"/>
          <p:nvPr/>
        </p:nvSpPr>
        <p:spPr>
          <a:xfrm>
            <a:off x="7299879" y="1911639"/>
            <a:ext cx="421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8693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857749" y="750828"/>
            <a:ext cx="3421357" cy="2409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54953" y="188194"/>
            <a:ext cx="95885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tx2"/>
                </a:solidFill>
              </a:rPr>
              <a:t>Traditional Optimization (Matrix Vector Format)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09554" y="6147700"/>
            <a:ext cx="673236" cy="642518"/>
          </a:xfrm>
          <a:prstGeom prst="rect">
            <a:avLst/>
          </a:prstGeom>
        </p:spPr>
      </p:pic>
      <p:pic>
        <p:nvPicPr>
          <p:cNvPr id="38" name="Picture 2" descr="Lab41 Logo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652357" y="254936"/>
            <a:ext cx="1539643" cy="393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0" name="Straight Connector 39"/>
          <p:cNvCxnSpPr/>
          <p:nvPr/>
        </p:nvCxnSpPr>
        <p:spPr>
          <a:xfrm>
            <a:off x="14288" y="378616"/>
            <a:ext cx="0" cy="816084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4279106" y="774918"/>
            <a:ext cx="6979444" cy="0"/>
          </a:xfrm>
          <a:prstGeom prst="line">
            <a:avLst/>
          </a:prstGeom>
          <a:ln w="254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883528" y="786658"/>
            <a:ext cx="100728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accent2"/>
                </a:solidFill>
              </a:rPr>
              <a:t>Final Layer is 2048 x 400,000+</a:t>
            </a:r>
            <a:endParaRPr lang="en-US" sz="2000" dirty="0">
              <a:solidFill>
                <a:schemeClr val="accent2"/>
              </a:solidFill>
            </a:endParaRPr>
          </a:p>
        </p:txBody>
      </p:sp>
      <p:sp>
        <p:nvSpPr>
          <p:cNvPr id="2" name="Oval 1"/>
          <p:cNvSpPr/>
          <p:nvPr/>
        </p:nvSpPr>
        <p:spPr>
          <a:xfrm>
            <a:off x="4895752" y="2312858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5465134" y="2313595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6033747" y="2313595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6583406" y="2313595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5288096" y="1497669"/>
            <a:ext cx="1724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YFCC 100M Tags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4801751" y="1915479"/>
            <a:ext cx="495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Cat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371134" y="1916216"/>
            <a:ext cx="557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Dog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5939746" y="1916216"/>
            <a:ext cx="498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Car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6433312" y="1916953"/>
            <a:ext cx="607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Tree</a:t>
            </a:r>
            <a:endParaRPr lang="en-US" dirty="0"/>
          </a:p>
        </p:txBody>
      </p:sp>
      <p:sp>
        <p:nvSpPr>
          <p:cNvPr id="128" name="Oval 127"/>
          <p:cNvSpPr/>
          <p:nvPr/>
        </p:nvSpPr>
        <p:spPr>
          <a:xfrm>
            <a:off x="2641024" y="2294636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Oval 128"/>
          <p:cNvSpPr/>
          <p:nvPr/>
        </p:nvSpPr>
        <p:spPr>
          <a:xfrm>
            <a:off x="3210406" y="2314331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Oval 129"/>
          <p:cNvSpPr/>
          <p:nvPr/>
        </p:nvSpPr>
        <p:spPr>
          <a:xfrm>
            <a:off x="3779019" y="2314331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Oval 130"/>
          <p:cNvSpPr/>
          <p:nvPr/>
        </p:nvSpPr>
        <p:spPr>
          <a:xfrm>
            <a:off x="4309724" y="2314331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Oval 223"/>
          <p:cNvSpPr/>
          <p:nvPr/>
        </p:nvSpPr>
        <p:spPr>
          <a:xfrm>
            <a:off x="7152019" y="2275680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Oval 224"/>
          <p:cNvSpPr/>
          <p:nvPr/>
        </p:nvSpPr>
        <p:spPr>
          <a:xfrm>
            <a:off x="7721401" y="2276417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Oval 225"/>
          <p:cNvSpPr/>
          <p:nvPr/>
        </p:nvSpPr>
        <p:spPr>
          <a:xfrm>
            <a:off x="8290014" y="2276417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Oval 226"/>
          <p:cNvSpPr/>
          <p:nvPr/>
        </p:nvSpPr>
        <p:spPr>
          <a:xfrm>
            <a:off x="8839673" y="2276417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8" name="Oval 267"/>
          <p:cNvSpPr/>
          <p:nvPr/>
        </p:nvSpPr>
        <p:spPr>
          <a:xfrm>
            <a:off x="404482" y="2294637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" name="Oval 268"/>
          <p:cNvSpPr/>
          <p:nvPr/>
        </p:nvSpPr>
        <p:spPr>
          <a:xfrm>
            <a:off x="954910" y="2295374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0" name="Oval 269"/>
          <p:cNvSpPr/>
          <p:nvPr/>
        </p:nvSpPr>
        <p:spPr>
          <a:xfrm>
            <a:off x="1523523" y="2295374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1" name="Oval 270"/>
          <p:cNvSpPr/>
          <p:nvPr/>
        </p:nvSpPr>
        <p:spPr>
          <a:xfrm>
            <a:off x="2092136" y="2295374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6" name="Oval 315"/>
          <p:cNvSpPr/>
          <p:nvPr/>
        </p:nvSpPr>
        <p:spPr>
          <a:xfrm>
            <a:off x="9426468" y="2294638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7" name="Oval 316"/>
          <p:cNvSpPr/>
          <p:nvPr/>
        </p:nvSpPr>
        <p:spPr>
          <a:xfrm>
            <a:off x="9995850" y="2295375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8" name="Oval 317"/>
          <p:cNvSpPr/>
          <p:nvPr/>
        </p:nvSpPr>
        <p:spPr>
          <a:xfrm>
            <a:off x="10564463" y="2295375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9" name="Oval 318"/>
          <p:cNvSpPr/>
          <p:nvPr/>
        </p:nvSpPr>
        <p:spPr>
          <a:xfrm>
            <a:off x="11114122" y="2295375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2" name="TextBox 371"/>
          <p:cNvSpPr txBox="1"/>
          <p:nvPr/>
        </p:nvSpPr>
        <p:spPr>
          <a:xfrm>
            <a:off x="272574" y="1897259"/>
            <a:ext cx="703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Plane</a:t>
            </a:r>
            <a:endParaRPr lang="en-US" dirty="0"/>
          </a:p>
        </p:txBody>
      </p:sp>
      <p:sp>
        <p:nvSpPr>
          <p:cNvPr id="373" name="TextBox 372"/>
          <p:cNvSpPr txBox="1"/>
          <p:nvPr/>
        </p:nvSpPr>
        <p:spPr>
          <a:xfrm>
            <a:off x="1941274" y="1879038"/>
            <a:ext cx="783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Phone</a:t>
            </a:r>
            <a:endParaRPr lang="en-US" dirty="0"/>
          </a:p>
        </p:txBody>
      </p:sp>
      <p:sp>
        <p:nvSpPr>
          <p:cNvPr id="374" name="TextBox 373"/>
          <p:cNvSpPr txBox="1"/>
          <p:nvPr/>
        </p:nvSpPr>
        <p:spPr>
          <a:xfrm>
            <a:off x="10441077" y="1879775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Book</a:t>
            </a:r>
            <a:endParaRPr lang="en-US" dirty="0"/>
          </a:p>
        </p:txBody>
      </p:sp>
      <p:sp>
        <p:nvSpPr>
          <p:cNvPr id="375" name="TextBox 374"/>
          <p:cNvSpPr txBox="1"/>
          <p:nvPr/>
        </p:nvSpPr>
        <p:spPr>
          <a:xfrm>
            <a:off x="8102012" y="1879774"/>
            <a:ext cx="631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Vase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460573" y="2673056"/>
            <a:ext cx="170581" cy="62413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Rectangle 161"/>
          <p:cNvSpPr/>
          <p:nvPr/>
        </p:nvSpPr>
        <p:spPr>
          <a:xfrm>
            <a:off x="1029956" y="2673793"/>
            <a:ext cx="170581" cy="62413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Rectangle 162"/>
          <p:cNvSpPr/>
          <p:nvPr/>
        </p:nvSpPr>
        <p:spPr>
          <a:xfrm>
            <a:off x="1599338" y="2674530"/>
            <a:ext cx="170581" cy="62413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Rectangle 163"/>
          <p:cNvSpPr/>
          <p:nvPr/>
        </p:nvSpPr>
        <p:spPr>
          <a:xfrm>
            <a:off x="2168721" y="2675268"/>
            <a:ext cx="170581" cy="62413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Rectangle 172"/>
          <p:cNvSpPr/>
          <p:nvPr/>
        </p:nvSpPr>
        <p:spPr>
          <a:xfrm>
            <a:off x="2716839" y="2673793"/>
            <a:ext cx="170581" cy="62413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Rectangle 173"/>
          <p:cNvSpPr/>
          <p:nvPr/>
        </p:nvSpPr>
        <p:spPr>
          <a:xfrm>
            <a:off x="3286222" y="2674530"/>
            <a:ext cx="170581" cy="62413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Rectangle 174"/>
          <p:cNvSpPr/>
          <p:nvPr/>
        </p:nvSpPr>
        <p:spPr>
          <a:xfrm>
            <a:off x="3855604" y="2675267"/>
            <a:ext cx="170581" cy="62413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Rectangle 175"/>
          <p:cNvSpPr/>
          <p:nvPr/>
        </p:nvSpPr>
        <p:spPr>
          <a:xfrm>
            <a:off x="4424987" y="2676005"/>
            <a:ext cx="170581" cy="62413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Rectangle 176"/>
          <p:cNvSpPr/>
          <p:nvPr/>
        </p:nvSpPr>
        <p:spPr>
          <a:xfrm>
            <a:off x="4972336" y="2673793"/>
            <a:ext cx="170581" cy="62413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Rectangle 177"/>
          <p:cNvSpPr/>
          <p:nvPr/>
        </p:nvSpPr>
        <p:spPr>
          <a:xfrm>
            <a:off x="5541719" y="2674530"/>
            <a:ext cx="170581" cy="62413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Rectangle 178"/>
          <p:cNvSpPr/>
          <p:nvPr/>
        </p:nvSpPr>
        <p:spPr>
          <a:xfrm>
            <a:off x="6111101" y="2675267"/>
            <a:ext cx="170581" cy="62413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Rectangle 179"/>
          <p:cNvSpPr/>
          <p:nvPr/>
        </p:nvSpPr>
        <p:spPr>
          <a:xfrm>
            <a:off x="6680484" y="2676005"/>
            <a:ext cx="170581" cy="62413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Rectangle 180"/>
          <p:cNvSpPr/>
          <p:nvPr/>
        </p:nvSpPr>
        <p:spPr>
          <a:xfrm>
            <a:off x="7228602" y="2674530"/>
            <a:ext cx="170581" cy="62413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Rectangle 181"/>
          <p:cNvSpPr/>
          <p:nvPr/>
        </p:nvSpPr>
        <p:spPr>
          <a:xfrm>
            <a:off x="7797985" y="2675267"/>
            <a:ext cx="170581" cy="62413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" name="Rectangle 182"/>
          <p:cNvSpPr/>
          <p:nvPr/>
        </p:nvSpPr>
        <p:spPr>
          <a:xfrm>
            <a:off x="8367367" y="2676004"/>
            <a:ext cx="170581" cy="62413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Rectangle 183"/>
          <p:cNvSpPr/>
          <p:nvPr/>
        </p:nvSpPr>
        <p:spPr>
          <a:xfrm>
            <a:off x="8936750" y="2676742"/>
            <a:ext cx="170581" cy="62413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Rectangle 184"/>
          <p:cNvSpPr/>
          <p:nvPr/>
        </p:nvSpPr>
        <p:spPr>
          <a:xfrm>
            <a:off x="9503822" y="2675268"/>
            <a:ext cx="170581" cy="62413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Rectangle 185"/>
          <p:cNvSpPr/>
          <p:nvPr/>
        </p:nvSpPr>
        <p:spPr>
          <a:xfrm>
            <a:off x="10073205" y="2676005"/>
            <a:ext cx="170581" cy="62413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Rectangle 186"/>
          <p:cNvSpPr/>
          <p:nvPr/>
        </p:nvSpPr>
        <p:spPr>
          <a:xfrm>
            <a:off x="10642587" y="2676742"/>
            <a:ext cx="170581" cy="62413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" name="Rectangle 187"/>
          <p:cNvSpPr/>
          <p:nvPr/>
        </p:nvSpPr>
        <p:spPr>
          <a:xfrm>
            <a:off x="11211970" y="2677480"/>
            <a:ext cx="170581" cy="62413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Rectangle 188"/>
          <p:cNvSpPr/>
          <p:nvPr/>
        </p:nvSpPr>
        <p:spPr>
          <a:xfrm rot="16200000">
            <a:off x="5983151" y="2980577"/>
            <a:ext cx="147824" cy="108062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3366FF"/>
              </a:solidFill>
            </a:endParaRPr>
          </a:p>
        </p:txBody>
      </p:sp>
      <p:sp>
        <p:nvSpPr>
          <p:cNvPr id="192" name="Content Placeholder 2"/>
          <p:cNvSpPr>
            <a:spLocks noGrp="1"/>
          </p:cNvSpPr>
          <p:nvPr>
            <p:ph idx="1"/>
          </p:nvPr>
        </p:nvSpPr>
        <p:spPr>
          <a:xfrm>
            <a:off x="452054" y="3633204"/>
            <a:ext cx="4499012" cy="3224795"/>
          </a:xfrm>
        </p:spPr>
        <p:txBody>
          <a:bodyPr>
            <a:normAutofit/>
          </a:bodyPr>
          <a:lstStyle/>
          <a:p>
            <a:r>
              <a:rPr lang="en-US" i="1" dirty="0" smtClean="0"/>
              <a:t>V</a:t>
            </a:r>
            <a:r>
              <a:rPr lang="en-US" i="1" baseline="-25000" dirty="0" smtClean="0"/>
              <a:t>o </a:t>
            </a:r>
            <a:r>
              <a:rPr lang="en-US" dirty="0" smtClean="0"/>
              <a:t>=</a:t>
            </a:r>
            <a:r>
              <a:rPr lang="en-US" i="1" dirty="0" smtClean="0"/>
              <a:t> </a:t>
            </a:r>
            <a:r>
              <a:rPr lang="en-US" dirty="0"/>
              <a:t>f</a:t>
            </a:r>
            <a:r>
              <a:rPr lang="en-US" dirty="0" smtClean="0"/>
              <a:t>inal weights</a:t>
            </a:r>
            <a:endParaRPr lang="en-US" i="1" baseline="-25000" dirty="0" smtClean="0"/>
          </a:p>
          <a:p>
            <a:r>
              <a:rPr lang="en-US" dirty="0" smtClean="0"/>
              <a:t>Column </a:t>
            </a:r>
            <a:r>
              <a:rPr lang="en-US" i="1" dirty="0" err="1" smtClean="0"/>
              <a:t>v</a:t>
            </a:r>
            <a:r>
              <a:rPr lang="en-US" i="1" baseline="-25000" dirty="0" err="1" smtClean="0"/>
              <a:t>o</a:t>
            </a:r>
            <a:r>
              <a:rPr lang="en-US" dirty="0" smtClean="0"/>
              <a:t> in </a:t>
            </a:r>
            <a:r>
              <a:rPr lang="en-US" i="1" dirty="0" smtClean="0"/>
              <a:t>V</a:t>
            </a:r>
            <a:r>
              <a:rPr lang="en-US" i="1" baseline="-25000" dirty="0" smtClean="0"/>
              <a:t>o</a:t>
            </a:r>
            <a:r>
              <a:rPr lang="en-US" dirty="0" smtClean="0"/>
              <a:t> = a word</a:t>
            </a:r>
          </a:p>
          <a:p>
            <a:r>
              <a:rPr lang="en-US" i="1" dirty="0" smtClean="0"/>
              <a:t>v</a:t>
            </a:r>
            <a:r>
              <a:rPr lang="en-US" i="1" baseline="-25000" dirty="0" smtClean="0"/>
              <a:t>i</a:t>
            </a:r>
            <a:r>
              <a:rPr lang="en-US" i="1" dirty="0" smtClean="0"/>
              <a:t> </a:t>
            </a:r>
            <a:r>
              <a:rPr lang="en-US" dirty="0"/>
              <a:t>= the final image feature</a:t>
            </a:r>
            <a:endParaRPr lang="en-US" baseline="-25000" dirty="0"/>
          </a:p>
          <a:p>
            <a:pPr marL="0" indent="0">
              <a:buNone/>
            </a:pPr>
            <a:endParaRPr lang="en-US" i="1" baseline="-25000" dirty="0"/>
          </a:p>
          <a:p>
            <a:r>
              <a:rPr lang="en-US" dirty="0" smtClean="0"/>
              <a:t>Backpropagation = bad</a:t>
            </a:r>
          </a:p>
        </p:txBody>
      </p:sp>
      <p:pic>
        <p:nvPicPr>
          <p:cNvPr id="103" name="Picture 10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30523" y="5699629"/>
            <a:ext cx="1022244" cy="1006708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5061421" y="3906054"/>
            <a:ext cx="2068268" cy="1670502"/>
            <a:chOff x="5118282" y="3337319"/>
            <a:chExt cx="2068268" cy="1670502"/>
          </a:xfrm>
        </p:grpSpPr>
        <p:sp>
          <p:nvSpPr>
            <p:cNvPr id="106" name="Oval 105"/>
            <p:cNvSpPr/>
            <p:nvPr/>
          </p:nvSpPr>
          <p:spPr>
            <a:xfrm>
              <a:off x="5118282" y="3337319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/>
            <p:cNvSpPr/>
            <p:nvPr/>
          </p:nvSpPr>
          <p:spPr>
            <a:xfrm>
              <a:off x="5687664" y="3338056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/>
            <p:cNvSpPr/>
            <p:nvPr/>
          </p:nvSpPr>
          <p:spPr>
            <a:xfrm>
              <a:off x="6256277" y="3338056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/>
            <p:cNvSpPr/>
            <p:nvPr/>
          </p:nvSpPr>
          <p:spPr>
            <a:xfrm>
              <a:off x="6805936" y="3338056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/>
            <p:cNvSpPr/>
            <p:nvPr/>
          </p:nvSpPr>
          <p:spPr>
            <a:xfrm>
              <a:off x="5137236" y="3811265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/>
            <p:cNvSpPr/>
            <p:nvPr/>
          </p:nvSpPr>
          <p:spPr>
            <a:xfrm>
              <a:off x="5706618" y="3812002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/>
            <p:cNvSpPr/>
            <p:nvPr/>
          </p:nvSpPr>
          <p:spPr>
            <a:xfrm>
              <a:off x="6275231" y="3812002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/>
            <p:cNvSpPr/>
            <p:nvPr/>
          </p:nvSpPr>
          <p:spPr>
            <a:xfrm>
              <a:off x="6824890" y="3812002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4" name="Group 113"/>
            <p:cNvGrpSpPr/>
            <p:nvPr/>
          </p:nvGrpSpPr>
          <p:grpSpPr>
            <a:xfrm>
              <a:off x="5222527" y="3659601"/>
              <a:ext cx="1688424" cy="169883"/>
              <a:chOff x="8274081" y="3773349"/>
              <a:chExt cx="1688424" cy="702915"/>
            </a:xfrm>
          </p:grpSpPr>
          <p:cxnSp>
            <p:nvCxnSpPr>
              <p:cNvPr id="115" name="Straight Connector 114"/>
              <p:cNvCxnSpPr/>
              <p:nvPr/>
            </p:nvCxnSpPr>
            <p:spPr>
              <a:xfrm>
                <a:off x="8274081" y="3773349"/>
                <a:ext cx="770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/>
              <p:cNvCxnSpPr/>
              <p:nvPr/>
            </p:nvCxnSpPr>
            <p:spPr>
              <a:xfrm>
                <a:off x="8843463" y="3774086"/>
                <a:ext cx="770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/>
              <p:cNvCxnSpPr/>
              <p:nvPr/>
            </p:nvCxnSpPr>
            <p:spPr>
              <a:xfrm>
                <a:off x="9412076" y="3774086"/>
                <a:ext cx="770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/>
              <p:cNvCxnSpPr/>
              <p:nvPr/>
            </p:nvCxnSpPr>
            <p:spPr>
              <a:xfrm>
                <a:off x="9961735" y="3774086"/>
                <a:ext cx="770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/>
              <p:cNvCxnSpPr/>
              <p:nvPr/>
            </p:nvCxnSpPr>
            <p:spPr>
              <a:xfrm>
                <a:off x="8274081" y="3773349"/>
                <a:ext cx="1688424" cy="702915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/>
              <p:cNvCxnSpPr/>
              <p:nvPr/>
            </p:nvCxnSpPr>
            <p:spPr>
              <a:xfrm flipH="1">
                <a:off x="8274851" y="3774086"/>
                <a:ext cx="1686884" cy="701441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/>
              <p:cNvCxnSpPr/>
              <p:nvPr/>
            </p:nvCxnSpPr>
            <p:spPr>
              <a:xfrm>
                <a:off x="8843463" y="3774086"/>
                <a:ext cx="1119042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/>
              <p:cNvCxnSpPr/>
              <p:nvPr/>
            </p:nvCxnSpPr>
            <p:spPr>
              <a:xfrm>
                <a:off x="9412076" y="3774086"/>
                <a:ext cx="550429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/>
              <p:cNvCxnSpPr/>
              <p:nvPr/>
            </p:nvCxnSpPr>
            <p:spPr>
              <a:xfrm flipH="1">
                <a:off x="8274851" y="3774086"/>
                <a:ext cx="568612" cy="701441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/>
              <p:cNvCxnSpPr/>
              <p:nvPr/>
            </p:nvCxnSpPr>
            <p:spPr>
              <a:xfrm flipH="1">
                <a:off x="8844233" y="3774086"/>
                <a:ext cx="567843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/>
              <p:cNvCxnSpPr/>
              <p:nvPr/>
            </p:nvCxnSpPr>
            <p:spPr>
              <a:xfrm>
                <a:off x="8274081" y="3773349"/>
                <a:ext cx="570152" cy="702915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/>
              <p:cNvCxnSpPr/>
              <p:nvPr/>
            </p:nvCxnSpPr>
            <p:spPr>
              <a:xfrm>
                <a:off x="8843463" y="3774086"/>
                <a:ext cx="569383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/>
              <p:cNvCxnSpPr/>
              <p:nvPr/>
            </p:nvCxnSpPr>
            <p:spPr>
              <a:xfrm flipH="1">
                <a:off x="9412846" y="3774086"/>
                <a:ext cx="548889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Connector 135"/>
              <p:cNvCxnSpPr/>
              <p:nvPr/>
            </p:nvCxnSpPr>
            <p:spPr>
              <a:xfrm flipH="1">
                <a:off x="8844233" y="3774086"/>
                <a:ext cx="1117502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/>
              <p:cNvCxnSpPr/>
              <p:nvPr/>
            </p:nvCxnSpPr>
            <p:spPr>
              <a:xfrm>
                <a:off x="8274081" y="3773349"/>
                <a:ext cx="1138765" cy="702915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/>
              <p:cNvCxnSpPr/>
              <p:nvPr/>
            </p:nvCxnSpPr>
            <p:spPr>
              <a:xfrm flipH="1">
                <a:off x="8274851" y="3774086"/>
                <a:ext cx="1137225" cy="701441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9" name="Oval 138"/>
            <p:cNvSpPr/>
            <p:nvPr/>
          </p:nvSpPr>
          <p:spPr>
            <a:xfrm>
              <a:off x="5156960" y="4266989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/>
            <p:cNvSpPr/>
            <p:nvPr/>
          </p:nvSpPr>
          <p:spPr>
            <a:xfrm>
              <a:off x="5726342" y="4267726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Oval 140"/>
            <p:cNvSpPr/>
            <p:nvPr/>
          </p:nvSpPr>
          <p:spPr>
            <a:xfrm>
              <a:off x="6294955" y="4267726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/>
            <p:cNvSpPr/>
            <p:nvPr/>
          </p:nvSpPr>
          <p:spPr>
            <a:xfrm>
              <a:off x="6844614" y="4267726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/>
            <p:cNvSpPr/>
            <p:nvPr/>
          </p:nvSpPr>
          <p:spPr>
            <a:xfrm>
              <a:off x="5176682" y="4684801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/>
            <p:cNvSpPr/>
            <p:nvPr/>
          </p:nvSpPr>
          <p:spPr>
            <a:xfrm>
              <a:off x="5746064" y="4685538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/>
            <p:cNvSpPr/>
            <p:nvPr/>
          </p:nvSpPr>
          <p:spPr>
            <a:xfrm>
              <a:off x="6314677" y="4685538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/>
            <p:cNvSpPr/>
            <p:nvPr/>
          </p:nvSpPr>
          <p:spPr>
            <a:xfrm>
              <a:off x="6864336" y="4685538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7" name="Group 146"/>
            <p:cNvGrpSpPr/>
            <p:nvPr/>
          </p:nvGrpSpPr>
          <p:grpSpPr>
            <a:xfrm>
              <a:off x="5261205" y="4134284"/>
              <a:ext cx="1688424" cy="169883"/>
              <a:chOff x="8274081" y="3773349"/>
              <a:chExt cx="1688424" cy="702915"/>
            </a:xfrm>
          </p:grpSpPr>
          <p:cxnSp>
            <p:nvCxnSpPr>
              <p:cNvPr id="148" name="Straight Connector 147"/>
              <p:cNvCxnSpPr/>
              <p:nvPr/>
            </p:nvCxnSpPr>
            <p:spPr>
              <a:xfrm>
                <a:off x="8274081" y="3773349"/>
                <a:ext cx="770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/>
              <p:cNvCxnSpPr/>
              <p:nvPr/>
            </p:nvCxnSpPr>
            <p:spPr>
              <a:xfrm>
                <a:off x="8843463" y="3774086"/>
                <a:ext cx="770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/>
              <p:cNvCxnSpPr/>
              <p:nvPr/>
            </p:nvCxnSpPr>
            <p:spPr>
              <a:xfrm>
                <a:off x="9412076" y="3774086"/>
                <a:ext cx="770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/>
              <p:cNvCxnSpPr/>
              <p:nvPr/>
            </p:nvCxnSpPr>
            <p:spPr>
              <a:xfrm>
                <a:off x="9961735" y="3774086"/>
                <a:ext cx="770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/>
              <p:cNvCxnSpPr/>
              <p:nvPr/>
            </p:nvCxnSpPr>
            <p:spPr>
              <a:xfrm>
                <a:off x="8274081" y="3773349"/>
                <a:ext cx="1688424" cy="702915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/>
              <p:cNvCxnSpPr/>
              <p:nvPr/>
            </p:nvCxnSpPr>
            <p:spPr>
              <a:xfrm flipH="1">
                <a:off x="8274851" y="3774086"/>
                <a:ext cx="1686884" cy="701441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/>
              <p:cNvCxnSpPr/>
              <p:nvPr/>
            </p:nvCxnSpPr>
            <p:spPr>
              <a:xfrm>
                <a:off x="8843463" y="3774086"/>
                <a:ext cx="1119042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/>
              <p:cNvCxnSpPr/>
              <p:nvPr/>
            </p:nvCxnSpPr>
            <p:spPr>
              <a:xfrm>
                <a:off x="9412076" y="3774086"/>
                <a:ext cx="550429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/>
              <p:cNvCxnSpPr/>
              <p:nvPr/>
            </p:nvCxnSpPr>
            <p:spPr>
              <a:xfrm flipH="1">
                <a:off x="8274851" y="3774086"/>
                <a:ext cx="568612" cy="701441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Straight Connector 156"/>
              <p:cNvCxnSpPr/>
              <p:nvPr/>
            </p:nvCxnSpPr>
            <p:spPr>
              <a:xfrm flipH="1">
                <a:off x="8844233" y="3774086"/>
                <a:ext cx="567843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/>
              <p:cNvCxnSpPr/>
              <p:nvPr/>
            </p:nvCxnSpPr>
            <p:spPr>
              <a:xfrm>
                <a:off x="8274081" y="3773349"/>
                <a:ext cx="570152" cy="702915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/>
              <p:cNvCxnSpPr/>
              <p:nvPr/>
            </p:nvCxnSpPr>
            <p:spPr>
              <a:xfrm>
                <a:off x="8843463" y="3774086"/>
                <a:ext cx="569383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/>
              <p:cNvCxnSpPr/>
              <p:nvPr/>
            </p:nvCxnSpPr>
            <p:spPr>
              <a:xfrm flipH="1">
                <a:off x="9412846" y="3774086"/>
                <a:ext cx="548889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/>
              <p:cNvCxnSpPr/>
              <p:nvPr/>
            </p:nvCxnSpPr>
            <p:spPr>
              <a:xfrm flipH="1">
                <a:off x="8844233" y="3774086"/>
                <a:ext cx="1117502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Straight Connector 164"/>
              <p:cNvCxnSpPr/>
              <p:nvPr/>
            </p:nvCxnSpPr>
            <p:spPr>
              <a:xfrm>
                <a:off x="8274081" y="3773349"/>
                <a:ext cx="1138765" cy="702915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Straight Connector 165"/>
              <p:cNvCxnSpPr/>
              <p:nvPr/>
            </p:nvCxnSpPr>
            <p:spPr>
              <a:xfrm flipH="1">
                <a:off x="8274851" y="3774086"/>
                <a:ext cx="1137225" cy="701441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7" name="Group 166"/>
            <p:cNvGrpSpPr/>
            <p:nvPr/>
          </p:nvGrpSpPr>
          <p:grpSpPr>
            <a:xfrm>
              <a:off x="5261204" y="4570315"/>
              <a:ext cx="1688424" cy="169883"/>
              <a:chOff x="8274081" y="3773349"/>
              <a:chExt cx="1688424" cy="702915"/>
            </a:xfrm>
          </p:grpSpPr>
          <p:cxnSp>
            <p:nvCxnSpPr>
              <p:cNvPr id="168" name="Straight Connector 167"/>
              <p:cNvCxnSpPr/>
              <p:nvPr/>
            </p:nvCxnSpPr>
            <p:spPr>
              <a:xfrm>
                <a:off x="8274081" y="3773349"/>
                <a:ext cx="770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Straight Connector 168"/>
              <p:cNvCxnSpPr/>
              <p:nvPr/>
            </p:nvCxnSpPr>
            <p:spPr>
              <a:xfrm>
                <a:off x="8843463" y="3774086"/>
                <a:ext cx="770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/>
              <p:cNvCxnSpPr/>
              <p:nvPr/>
            </p:nvCxnSpPr>
            <p:spPr>
              <a:xfrm>
                <a:off x="9412076" y="3774086"/>
                <a:ext cx="770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/>
              <p:cNvCxnSpPr/>
              <p:nvPr/>
            </p:nvCxnSpPr>
            <p:spPr>
              <a:xfrm>
                <a:off x="9961735" y="3774086"/>
                <a:ext cx="770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Straight Connector 171"/>
              <p:cNvCxnSpPr/>
              <p:nvPr/>
            </p:nvCxnSpPr>
            <p:spPr>
              <a:xfrm>
                <a:off x="8274081" y="3773349"/>
                <a:ext cx="1688424" cy="702915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189"/>
              <p:cNvCxnSpPr/>
              <p:nvPr/>
            </p:nvCxnSpPr>
            <p:spPr>
              <a:xfrm flipH="1">
                <a:off x="8274851" y="3774086"/>
                <a:ext cx="1686884" cy="701441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Straight Connector 190"/>
              <p:cNvCxnSpPr/>
              <p:nvPr/>
            </p:nvCxnSpPr>
            <p:spPr>
              <a:xfrm>
                <a:off x="8843463" y="3774086"/>
                <a:ext cx="1119042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Straight Connector 192"/>
              <p:cNvCxnSpPr/>
              <p:nvPr/>
            </p:nvCxnSpPr>
            <p:spPr>
              <a:xfrm>
                <a:off x="9412076" y="3774086"/>
                <a:ext cx="550429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Straight Connector 193"/>
              <p:cNvCxnSpPr/>
              <p:nvPr/>
            </p:nvCxnSpPr>
            <p:spPr>
              <a:xfrm flipH="1">
                <a:off x="8274851" y="3774086"/>
                <a:ext cx="568612" cy="701441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Straight Connector 194"/>
              <p:cNvCxnSpPr/>
              <p:nvPr/>
            </p:nvCxnSpPr>
            <p:spPr>
              <a:xfrm flipH="1">
                <a:off x="8844233" y="3774086"/>
                <a:ext cx="567843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Straight Connector 195"/>
              <p:cNvCxnSpPr/>
              <p:nvPr/>
            </p:nvCxnSpPr>
            <p:spPr>
              <a:xfrm>
                <a:off x="8274081" y="3773349"/>
                <a:ext cx="570152" cy="702915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Straight Connector 196"/>
              <p:cNvCxnSpPr/>
              <p:nvPr/>
            </p:nvCxnSpPr>
            <p:spPr>
              <a:xfrm>
                <a:off x="8843463" y="3774086"/>
                <a:ext cx="569383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Straight Connector 197"/>
              <p:cNvCxnSpPr/>
              <p:nvPr/>
            </p:nvCxnSpPr>
            <p:spPr>
              <a:xfrm flipH="1">
                <a:off x="9412846" y="3774086"/>
                <a:ext cx="548889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Straight Connector 198"/>
              <p:cNvCxnSpPr/>
              <p:nvPr/>
            </p:nvCxnSpPr>
            <p:spPr>
              <a:xfrm flipH="1">
                <a:off x="8844233" y="3774086"/>
                <a:ext cx="1117502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/>
              <p:cNvCxnSpPr/>
              <p:nvPr/>
            </p:nvCxnSpPr>
            <p:spPr>
              <a:xfrm>
                <a:off x="8274081" y="3773349"/>
                <a:ext cx="1138765" cy="702915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Straight Connector 200"/>
              <p:cNvCxnSpPr/>
              <p:nvPr/>
            </p:nvCxnSpPr>
            <p:spPr>
              <a:xfrm flipH="1">
                <a:off x="8274851" y="3774086"/>
                <a:ext cx="1137225" cy="701441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TextBox 6"/>
          <p:cNvSpPr txBox="1"/>
          <p:nvPr/>
        </p:nvSpPr>
        <p:spPr>
          <a:xfrm>
            <a:off x="7116619" y="3265233"/>
            <a:ext cx="50484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 smtClean="0"/>
              <a:t>v</a:t>
            </a:r>
            <a:r>
              <a:rPr lang="en-US" sz="3200" i="1" baseline="-25000" dirty="0" smtClean="0"/>
              <a:t>i</a:t>
            </a:r>
            <a:endParaRPr lang="en-US" sz="3200" i="1" baseline="-25000" dirty="0"/>
          </a:p>
        </p:txBody>
      </p:sp>
      <p:sp>
        <p:nvSpPr>
          <p:cNvPr id="132" name="TextBox 131"/>
          <p:cNvSpPr txBox="1"/>
          <p:nvPr/>
        </p:nvSpPr>
        <p:spPr>
          <a:xfrm>
            <a:off x="11546492" y="2631558"/>
            <a:ext cx="63235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 smtClean="0"/>
              <a:t>V</a:t>
            </a:r>
            <a:r>
              <a:rPr lang="en-US" sz="3200" i="1" baseline="-25000" dirty="0" smtClean="0"/>
              <a:t>o</a:t>
            </a:r>
            <a:endParaRPr lang="en-US" sz="3200" i="1" baseline="-25000" dirty="0"/>
          </a:p>
        </p:txBody>
      </p:sp>
      <p:sp>
        <p:nvSpPr>
          <p:cNvPr id="133" name="TextBox 132"/>
          <p:cNvSpPr txBox="1"/>
          <p:nvPr/>
        </p:nvSpPr>
        <p:spPr>
          <a:xfrm>
            <a:off x="5071552" y="3518412"/>
            <a:ext cx="21140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 smtClean="0"/>
              <a:t>final image vector</a:t>
            </a:r>
            <a:endParaRPr lang="en-US" sz="2000" i="1" baseline="-25000" dirty="0"/>
          </a:p>
        </p:txBody>
      </p:sp>
    </p:spTree>
    <p:extLst>
      <p:ext uri="{BB962C8B-B14F-4D97-AF65-F5344CB8AC3E}">
        <p14:creationId xmlns:p14="http://schemas.microsoft.com/office/powerpoint/2010/main" val="893516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857749" y="750828"/>
            <a:ext cx="3421357" cy="2409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14633" y="188194"/>
            <a:ext cx="100719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tx2"/>
                </a:solidFill>
              </a:rPr>
              <a:t>Unstructured data with large vocabulary?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38" name="Picture 2" descr="Lab41 Logo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652357" y="254936"/>
            <a:ext cx="1539643" cy="393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0" name="Straight Connector 39"/>
          <p:cNvCxnSpPr/>
          <p:nvPr/>
        </p:nvCxnSpPr>
        <p:spPr>
          <a:xfrm>
            <a:off x="14288" y="378616"/>
            <a:ext cx="0" cy="816084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4279106" y="774918"/>
            <a:ext cx="6979444" cy="0"/>
          </a:xfrm>
          <a:prstGeom prst="line">
            <a:avLst/>
          </a:prstGeom>
          <a:ln w="254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883528" y="786658"/>
            <a:ext cx="100728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accent2"/>
                </a:solidFill>
              </a:rPr>
              <a:t>Word </a:t>
            </a:r>
            <a:r>
              <a:rPr lang="en-US" sz="2000" dirty="0" err="1" smtClean="0">
                <a:solidFill>
                  <a:schemeClr val="accent2"/>
                </a:solidFill>
              </a:rPr>
              <a:t>Embeddings</a:t>
            </a:r>
            <a:endParaRPr lang="en-US" sz="2000" dirty="0">
              <a:solidFill>
                <a:schemeClr val="accent2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/>
          <a:srcRect t="18243" r="7934" b="69573"/>
          <a:stretch/>
        </p:blipFill>
        <p:spPr>
          <a:xfrm>
            <a:off x="1434186" y="1574827"/>
            <a:ext cx="9085017" cy="289350"/>
          </a:xfrm>
          <a:prstGeom prst="rect">
            <a:avLst/>
          </a:prstGeom>
        </p:spPr>
      </p:pic>
      <p:sp>
        <p:nvSpPr>
          <p:cNvPr id="34" name="Rectangle 33"/>
          <p:cNvSpPr/>
          <p:nvPr/>
        </p:nvSpPr>
        <p:spPr>
          <a:xfrm>
            <a:off x="5422959" y="1462302"/>
            <a:ext cx="819901" cy="498326"/>
          </a:xfrm>
          <a:prstGeom prst="rect">
            <a:avLst/>
          </a:prstGeom>
          <a:noFill/>
          <a:ln w="38100" cmpd="sng">
            <a:solidFill>
              <a:srgbClr val="0000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6314877" y="1470027"/>
            <a:ext cx="1760701" cy="498326"/>
          </a:xfrm>
          <a:prstGeom prst="rect">
            <a:avLst/>
          </a:prstGeom>
          <a:noFill/>
          <a:ln w="38100" cmpd="sng">
            <a:solidFill>
              <a:srgbClr val="008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8139232" y="1477752"/>
            <a:ext cx="499024" cy="498326"/>
          </a:xfrm>
          <a:prstGeom prst="rect">
            <a:avLst/>
          </a:prstGeom>
          <a:noFill/>
          <a:ln w="38100" cmpd="sng">
            <a:solidFill>
              <a:srgbClr val="008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8661393" y="1469402"/>
            <a:ext cx="909299" cy="498326"/>
          </a:xfrm>
          <a:prstGeom prst="rect">
            <a:avLst/>
          </a:prstGeom>
          <a:noFill/>
          <a:ln w="38100" cmpd="sng">
            <a:solidFill>
              <a:srgbClr val="008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4072535" y="1461052"/>
            <a:ext cx="1293831" cy="498326"/>
          </a:xfrm>
          <a:prstGeom prst="rect">
            <a:avLst/>
          </a:prstGeom>
          <a:noFill/>
          <a:ln w="38100" cmpd="sng">
            <a:solidFill>
              <a:srgbClr val="008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2577422" y="1461052"/>
            <a:ext cx="1446883" cy="498326"/>
          </a:xfrm>
          <a:prstGeom prst="rect">
            <a:avLst/>
          </a:prstGeom>
          <a:noFill/>
          <a:ln w="38100" cmpd="sng">
            <a:solidFill>
              <a:srgbClr val="008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1500298" y="1468777"/>
            <a:ext cx="1020529" cy="498326"/>
          </a:xfrm>
          <a:prstGeom prst="rect">
            <a:avLst/>
          </a:prstGeom>
          <a:noFill/>
          <a:ln w="38100" cmpd="sng">
            <a:solidFill>
              <a:srgbClr val="008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439298" y="2860827"/>
            <a:ext cx="2778713" cy="369332"/>
          </a:xfrm>
          <a:prstGeom prst="rect">
            <a:avLst/>
          </a:prstGeom>
          <a:noFill/>
          <a:ln w="38100" cmpd="sng">
            <a:solidFill>
              <a:srgbClr val="0000FF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optimize the word “vector”</a:t>
            </a:r>
            <a:endParaRPr lang="en-US" dirty="0"/>
          </a:p>
        </p:txBody>
      </p:sp>
      <p:cxnSp>
        <p:nvCxnSpPr>
          <p:cNvPr id="9" name="Straight Arrow Connector 8"/>
          <p:cNvCxnSpPr>
            <a:stCxn id="7" idx="0"/>
            <a:endCxn id="34" idx="2"/>
          </p:cNvCxnSpPr>
          <p:nvPr/>
        </p:nvCxnSpPr>
        <p:spPr>
          <a:xfrm flipV="1">
            <a:off x="5828655" y="1960628"/>
            <a:ext cx="4255" cy="90019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3956059" y="3447252"/>
            <a:ext cx="3740252" cy="369332"/>
          </a:xfrm>
          <a:prstGeom prst="rect">
            <a:avLst/>
          </a:prstGeom>
          <a:noFill/>
          <a:ln w="38100" cmpd="sng">
            <a:solidFill>
              <a:srgbClr val="008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the context in which “vector” appears</a:t>
            </a:r>
            <a:endParaRPr lang="en-US" dirty="0"/>
          </a:p>
        </p:txBody>
      </p:sp>
      <p:cxnSp>
        <p:nvCxnSpPr>
          <p:cNvPr id="49" name="Straight Arrow Connector 48"/>
          <p:cNvCxnSpPr>
            <a:stCxn id="48" idx="3"/>
            <a:endCxn id="35" idx="2"/>
          </p:cNvCxnSpPr>
          <p:nvPr/>
        </p:nvCxnSpPr>
        <p:spPr>
          <a:xfrm flipH="1" flipV="1">
            <a:off x="7195228" y="1968353"/>
            <a:ext cx="501083" cy="166356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48" idx="3"/>
            <a:endCxn id="39" idx="2"/>
          </p:cNvCxnSpPr>
          <p:nvPr/>
        </p:nvCxnSpPr>
        <p:spPr>
          <a:xfrm flipV="1">
            <a:off x="7696311" y="1976078"/>
            <a:ext cx="692433" cy="165584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48" idx="3"/>
            <a:endCxn id="41" idx="2"/>
          </p:cNvCxnSpPr>
          <p:nvPr/>
        </p:nvCxnSpPr>
        <p:spPr>
          <a:xfrm flipV="1">
            <a:off x="7696311" y="1967728"/>
            <a:ext cx="1419732" cy="166419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48" idx="1"/>
          </p:cNvCxnSpPr>
          <p:nvPr/>
        </p:nvCxnSpPr>
        <p:spPr>
          <a:xfrm flipV="1">
            <a:off x="3956059" y="2041002"/>
            <a:ext cx="630936" cy="159091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48" idx="1"/>
          </p:cNvCxnSpPr>
          <p:nvPr/>
        </p:nvCxnSpPr>
        <p:spPr>
          <a:xfrm flipH="1" flipV="1">
            <a:off x="3493795" y="2024928"/>
            <a:ext cx="462264" cy="160699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>
            <a:stCxn id="48" idx="1"/>
            <a:endCxn id="45" idx="2"/>
          </p:cNvCxnSpPr>
          <p:nvPr/>
        </p:nvCxnSpPr>
        <p:spPr>
          <a:xfrm flipH="1" flipV="1">
            <a:off x="2010563" y="1967103"/>
            <a:ext cx="1945496" cy="166481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6" name="Group 25"/>
          <p:cNvGrpSpPr/>
          <p:nvPr/>
        </p:nvGrpSpPr>
        <p:grpSpPr>
          <a:xfrm rot="16200000">
            <a:off x="8329637" y="3217224"/>
            <a:ext cx="2319647" cy="3651526"/>
            <a:chOff x="1480929" y="1406251"/>
            <a:chExt cx="3296380" cy="3048044"/>
          </a:xfrm>
        </p:grpSpPr>
        <p:sp>
          <p:nvSpPr>
            <p:cNvPr id="27" name="Rectangle 26"/>
            <p:cNvSpPr/>
            <p:nvPr/>
          </p:nvSpPr>
          <p:spPr>
            <a:xfrm>
              <a:off x="3102763" y="2620227"/>
              <a:ext cx="153052" cy="603125"/>
            </a:xfrm>
            <a:prstGeom prst="rect">
              <a:avLst/>
            </a:prstGeom>
            <a:solidFill>
              <a:srgbClr val="0000FF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3978604" y="1406251"/>
              <a:ext cx="153052" cy="603125"/>
            </a:xfrm>
            <a:prstGeom prst="rect">
              <a:avLst/>
            </a:prstGeom>
            <a:solidFill>
              <a:srgbClr val="008000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3978605" y="2161777"/>
              <a:ext cx="153052" cy="603125"/>
            </a:xfrm>
            <a:prstGeom prst="rect">
              <a:avLst/>
            </a:prstGeom>
            <a:solidFill>
              <a:srgbClr val="008000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3970239" y="3085776"/>
              <a:ext cx="153052" cy="603125"/>
            </a:xfrm>
            <a:prstGeom prst="rect">
              <a:avLst/>
            </a:prstGeom>
            <a:solidFill>
              <a:srgbClr val="008000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3970240" y="3841302"/>
              <a:ext cx="153052" cy="603125"/>
            </a:xfrm>
            <a:prstGeom prst="rect">
              <a:avLst/>
            </a:prstGeom>
            <a:solidFill>
              <a:srgbClr val="008000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2036879" y="2627952"/>
              <a:ext cx="153052" cy="603125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/>
            <p:cNvSpPr txBox="1"/>
            <p:nvPr/>
          </p:nvSpPr>
          <p:spPr>
            <a:xfrm rot="5400000">
              <a:off x="1433402" y="2659647"/>
              <a:ext cx="619899" cy="5248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i="1" dirty="0" smtClean="0"/>
                <a:t>w(t)</a:t>
              </a:r>
              <a:endParaRPr lang="en-US" i="1" dirty="0"/>
            </a:p>
          </p:txBody>
        </p:sp>
        <p:sp>
          <p:nvSpPr>
            <p:cNvPr id="36" name="TextBox 35"/>
            <p:cNvSpPr txBox="1"/>
            <p:nvPr/>
          </p:nvSpPr>
          <p:spPr>
            <a:xfrm rot="5400000">
              <a:off x="4160766" y="1464564"/>
              <a:ext cx="613090" cy="5248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i="1" dirty="0"/>
                <a:t>v</a:t>
              </a:r>
              <a:r>
                <a:rPr lang="en-US" i="1" dirty="0" smtClean="0"/>
                <a:t>(t-2)</a:t>
              </a:r>
              <a:endParaRPr lang="en-US" i="1" baseline="-25000" dirty="0"/>
            </a:p>
          </p:txBody>
        </p:sp>
        <p:sp>
          <p:nvSpPr>
            <p:cNvPr id="37" name="TextBox 36"/>
            <p:cNvSpPr txBox="1"/>
            <p:nvPr/>
          </p:nvSpPr>
          <p:spPr>
            <a:xfrm rot="5400000">
              <a:off x="4200630" y="2195666"/>
              <a:ext cx="613090" cy="5248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i="1" dirty="0" smtClean="0"/>
                <a:t>v(t-1)</a:t>
              </a:r>
              <a:endParaRPr lang="en-US" i="1" baseline="-25000" dirty="0"/>
            </a:p>
          </p:txBody>
        </p:sp>
        <p:sp>
          <p:nvSpPr>
            <p:cNvPr id="46" name="TextBox 45"/>
            <p:cNvSpPr txBox="1"/>
            <p:nvPr/>
          </p:nvSpPr>
          <p:spPr>
            <a:xfrm rot="5400000">
              <a:off x="4189853" y="3119667"/>
              <a:ext cx="650065" cy="5248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i="1" dirty="0" smtClean="0"/>
                <a:t>v(t+1)</a:t>
              </a:r>
              <a:endParaRPr lang="en-US" i="1" baseline="-25000" dirty="0"/>
            </a:p>
          </p:txBody>
        </p:sp>
        <p:sp>
          <p:nvSpPr>
            <p:cNvPr id="47" name="TextBox 46"/>
            <p:cNvSpPr txBox="1"/>
            <p:nvPr/>
          </p:nvSpPr>
          <p:spPr>
            <a:xfrm rot="5400000">
              <a:off x="4165412" y="3866839"/>
              <a:ext cx="650065" cy="5248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i="1" dirty="0" smtClean="0"/>
                <a:t>v(t+2)</a:t>
              </a:r>
              <a:endParaRPr lang="en-US" i="1" baseline="-25000" dirty="0"/>
            </a:p>
          </p:txBody>
        </p:sp>
        <p:cxnSp>
          <p:nvCxnSpPr>
            <p:cNvPr id="51" name="Straight Arrow Connector 50"/>
            <p:cNvCxnSpPr>
              <a:stCxn id="32" idx="3"/>
              <a:endCxn id="27" idx="1"/>
            </p:cNvCxnSpPr>
            <p:nvPr/>
          </p:nvCxnSpPr>
          <p:spPr>
            <a:xfrm flipV="1">
              <a:off x="2189931" y="2921789"/>
              <a:ext cx="912832" cy="7726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>
              <a:stCxn id="27" idx="3"/>
              <a:endCxn id="28" idx="1"/>
            </p:cNvCxnSpPr>
            <p:nvPr/>
          </p:nvCxnSpPr>
          <p:spPr>
            <a:xfrm flipV="1">
              <a:off x="3255815" y="1707814"/>
              <a:ext cx="722789" cy="1213976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/>
            <p:cNvCxnSpPr>
              <a:stCxn id="27" idx="3"/>
              <a:endCxn id="29" idx="1"/>
            </p:cNvCxnSpPr>
            <p:nvPr/>
          </p:nvCxnSpPr>
          <p:spPr>
            <a:xfrm flipV="1">
              <a:off x="3255815" y="2463340"/>
              <a:ext cx="722790" cy="45845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/>
            <p:cNvCxnSpPr>
              <a:stCxn id="27" idx="3"/>
              <a:endCxn id="30" idx="1"/>
            </p:cNvCxnSpPr>
            <p:nvPr/>
          </p:nvCxnSpPr>
          <p:spPr>
            <a:xfrm>
              <a:off x="3255815" y="2921790"/>
              <a:ext cx="714424" cy="46554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/>
            <p:cNvCxnSpPr>
              <a:stCxn id="27" idx="3"/>
              <a:endCxn id="31" idx="1"/>
            </p:cNvCxnSpPr>
            <p:nvPr/>
          </p:nvCxnSpPr>
          <p:spPr>
            <a:xfrm>
              <a:off x="3255815" y="2921790"/>
              <a:ext cx="714425" cy="122107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Content Placeholder 2"/>
          <p:cNvSpPr>
            <a:spLocks noGrp="1"/>
          </p:cNvSpPr>
          <p:nvPr>
            <p:ph idx="1"/>
          </p:nvPr>
        </p:nvSpPr>
        <p:spPr>
          <a:xfrm>
            <a:off x="781339" y="4289052"/>
            <a:ext cx="5831271" cy="1778743"/>
          </a:xfrm>
        </p:spPr>
        <p:txBody>
          <a:bodyPr>
            <a:noAutofit/>
          </a:bodyPr>
          <a:lstStyle/>
          <a:p>
            <a:r>
              <a:rPr lang="en-US" dirty="0" smtClean="0">
                <a:solidFill>
                  <a:srgbClr val="008000"/>
                </a:solidFill>
              </a:rPr>
              <a:t>Optimize with respect to context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Sample randomly to provide negative samples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6209411" y="2277600"/>
            <a:ext cx="50484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 smtClean="0"/>
              <a:t>v</a:t>
            </a:r>
            <a:r>
              <a:rPr lang="en-US" sz="3200" i="1" baseline="-25000" dirty="0" smtClean="0"/>
              <a:t>i</a:t>
            </a:r>
            <a:endParaRPr lang="en-US" sz="3200" i="1" baseline="-25000" dirty="0"/>
          </a:p>
        </p:txBody>
      </p:sp>
      <p:graphicFrame>
        <p:nvGraphicFramePr>
          <p:cNvPr id="66" name="Object 65"/>
          <p:cNvGraphicFramePr>
            <a:graphicFrameLocks noChangeAspect="1"/>
          </p:cNvGraphicFramePr>
          <p:nvPr>
            <p:extLst/>
          </p:nvPr>
        </p:nvGraphicFramePr>
        <p:xfrm>
          <a:off x="10694503" y="1444976"/>
          <a:ext cx="1280773" cy="619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60" name="Equation" r:id="rId6" imgW="469900" imgH="215900" progId="Equation.3">
                  <p:embed/>
                </p:oleObj>
              </mc:Choice>
              <mc:Fallback>
                <p:oleObj name="Equation" r:id="rId6" imgW="4699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0694503" y="1444976"/>
                        <a:ext cx="1280773" cy="6192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97914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857749" y="750828"/>
            <a:ext cx="3421357" cy="2409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54953" y="188194"/>
            <a:ext cx="80867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tx2"/>
                </a:solidFill>
              </a:rPr>
              <a:t>Context of an image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09554" y="6147700"/>
            <a:ext cx="673236" cy="642518"/>
          </a:xfrm>
          <a:prstGeom prst="rect">
            <a:avLst/>
          </a:prstGeom>
        </p:spPr>
      </p:pic>
      <p:pic>
        <p:nvPicPr>
          <p:cNvPr id="38" name="Picture 2" descr="Lab41 Logo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652357" y="254936"/>
            <a:ext cx="1539643" cy="393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0" name="Straight Connector 39"/>
          <p:cNvCxnSpPr/>
          <p:nvPr/>
        </p:nvCxnSpPr>
        <p:spPr>
          <a:xfrm>
            <a:off x="14288" y="378616"/>
            <a:ext cx="0" cy="816084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4279106" y="774918"/>
            <a:ext cx="6979444" cy="0"/>
          </a:xfrm>
          <a:prstGeom prst="line">
            <a:avLst/>
          </a:prstGeom>
          <a:ln w="254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883528" y="786658"/>
            <a:ext cx="100728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accent2"/>
                </a:solidFill>
              </a:rPr>
              <a:t>Use the context (i.e., metadata) of an image to define its place in vector space</a:t>
            </a:r>
            <a:endParaRPr lang="en-US" sz="2000" dirty="0">
              <a:solidFill>
                <a:schemeClr val="accent2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35164" y="1459351"/>
            <a:ext cx="3927580" cy="2945685"/>
          </a:xfrm>
          <a:prstGeom prst="rect">
            <a:avLst/>
          </a:prstGeom>
          <a:ln w="38100" cmpd="sng">
            <a:solidFill>
              <a:srgbClr val="3366FF"/>
            </a:solidFill>
          </a:ln>
        </p:spPr>
      </p:pic>
      <p:sp>
        <p:nvSpPr>
          <p:cNvPr id="9" name="Rectangle 8"/>
          <p:cNvSpPr/>
          <p:nvPr/>
        </p:nvSpPr>
        <p:spPr>
          <a:xfrm>
            <a:off x="6961114" y="2420785"/>
            <a:ext cx="4867657" cy="923330"/>
          </a:xfrm>
          <a:prstGeom prst="rect">
            <a:avLst/>
          </a:prstGeom>
          <a:ln w="38100">
            <a:solidFill>
              <a:srgbClr val="00B050"/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2006 </a:t>
            </a:r>
            <a:r>
              <a:rPr lang="en-US" dirty="0" err="1"/>
              <a:t>ana+capri</a:t>
            </a:r>
            <a:r>
              <a:rPr lang="en-US" dirty="0"/>
              <a:t> </a:t>
            </a:r>
            <a:r>
              <a:rPr lang="en-US" dirty="0" err="1"/>
              <a:t>capri</a:t>
            </a:r>
            <a:r>
              <a:rPr lang="en-US" dirty="0"/>
              <a:t> goats </a:t>
            </a:r>
            <a:r>
              <a:rPr lang="en-US" dirty="0" err="1"/>
              <a:t>italy</a:t>
            </a:r>
            <a:r>
              <a:rPr lang="en-US" dirty="0"/>
              <a:t> mountains </a:t>
            </a:r>
            <a:r>
              <a:rPr lang="en-US" dirty="0" err="1"/>
              <a:t>naples</a:t>
            </a:r>
            <a:r>
              <a:rPr lang="en-US" dirty="0"/>
              <a:t> ocean </a:t>
            </a:r>
            <a:r>
              <a:rPr lang="en-US" dirty="0" err="1"/>
              <a:t>pompeii</a:t>
            </a:r>
            <a:r>
              <a:rPr lang="en-US" dirty="0"/>
              <a:t> </a:t>
            </a:r>
            <a:r>
              <a:rPr lang="en-US" dirty="0" err="1"/>
              <a:t>rome</a:t>
            </a:r>
            <a:r>
              <a:rPr lang="en-US" dirty="0"/>
              <a:t> </a:t>
            </a:r>
            <a:r>
              <a:rPr lang="en-US" dirty="0" err="1"/>
              <a:t>ski+</a:t>
            </a:r>
            <a:r>
              <a:rPr lang="en-US" dirty="0" err="1" smtClean="0"/>
              <a:t>lift</a:t>
            </a:r>
            <a:r>
              <a:rPr lang="en-US" dirty="0" smtClean="0"/>
              <a:t> </a:t>
            </a:r>
            <a:r>
              <a:rPr lang="en-US" dirty="0" err="1"/>
              <a:t>sorrento</a:t>
            </a:r>
            <a:r>
              <a:rPr lang="en-US" dirty="0"/>
              <a:t> summer tour vacation </a:t>
            </a:r>
            <a:r>
              <a:rPr lang="en-US" dirty="0" err="1"/>
              <a:t>venice</a:t>
            </a:r>
            <a:r>
              <a:rPr lang="en-US" dirty="0"/>
              <a:t> yachts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7555965" y="1848626"/>
            <a:ext cx="33894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Metadata from Tags Field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8545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857749" y="750828"/>
            <a:ext cx="3421357" cy="2409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54953" y="188194"/>
            <a:ext cx="80867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tx2"/>
                </a:solidFill>
              </a:rPr>
              <a:t>Word2Vec (Matrix Vector Format)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09554" y="6147700"/>
            <a:ext cx="673236" cy="642518"/>
          </a:xfrm>
          <a:prstGeom prst="rect">
            <a:avLst/>
          </a:prstGeom>
        </p:spPr>
      </p:pic>
      <p:pic>
        <p:nvPicPr>
          <p:cNvPr id="38" name="Picture 2" descr="Lab41 Logo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652357" y="254936"/>
            <a:ext cx="1539643" cy="393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0" name="Straight Connector 39"/>
          <p:cNvCxnSpPr/>
          <p:nvPr/>
        </p:nvCxnSpPr>
        <p:spPr>
          <a:xfrm>
            <a:off x="14288" y="378616"/>
            <a:ext cx="0" cy="816084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4279106" y="774918"/>
            <a:ext cx="6979444" cy="0"/>
          </a:xfrm>
          <a:prstGeom prst="line">
            <a:avLst/>
          </a:prstGeom>
          <a:ln w="254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883528" y="786658"/>
            <a:ext cx="100728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accent2"/>
                </a:solidFill>
              </a:rPr>
              <a:t>Word2Vec deals with large vocabulary</a:t>
            </a:r>
            <a:endParaRPr lang="en-US" sz="2000" dirty="0">
              <a:solidFill>
                <a:schemeClr val="accent2"/>
              </a:solidFill>
            </a:endParaRPr>
          </a:p>
        </p:txBody>
      </p:sp>
      <p:sp>
        <p:nvSpPr>
          <p:cNvPr id="2" name="Oval 1"/>
          <p:cNvSpPr/>
          <p:nvPr/>
        </p:nvSpPr>
        <p:spPr>
          <a:xfrm>
            <a:off x="4815112" y="2312858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5384494" y="2313595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5953107" y="2313595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6502766" y="2313595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5212280" y="1497669"/>
            <a:ext cx="2005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Some Word Corpus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4721111" y="1915479"/>
            <a:ext cx="495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Cat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290494" y="1916216"/>
            <a:ext cx="557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Dog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5859106" y="1916216"/>
            <a:ext cx="498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Car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6352672" y="1916953"/>
            <a:ext cx="607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Tree</a:t>
            </a:r>
            <a:endParaRPr lang="en-US" dirty="0"/>
          </a:p>
        </p:txBody>
      </p:sp>
      <p:sp>
        <p:nvSpPr>
          <p:cNvPr id="128" name="Oval 127"/>
          <p:cNvSpPr/>
          <p:nvPr/>
        </p:nvSpPr>
        <p:spPr>
          <a:xfrm>
            <a:off x="2560384" y="2294636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Oval 128"/>
          <p:cNvSpPr/>
          <p:nvPr/>
        </p:nvSpPr>
        <p:spPr>
          <a:xfrm>
            <a:off x="3129766" y="2314331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Oval 129"/>
          <p:cNvSpPr/>
          <p:nvPr/>
        </p:nvSpPr>
        <p:spPr>
          <a:xfrm>
            <a:off x="3698379" y="2314331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Oval 130"/>
          <p:cNvSpPr/>
          <p:nvPr/>
        </p:nvSpPr>
        <p:spPr>
          <a:xfrm>
            <a:off x="4229084" y="2314331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Oval 223"/>
          <p:cNvSpPr/>
          <p:nvPr/>
        </p:nvSpPr>
        <p:spPr>
          <a:xfrm>
            <a:off x="7071379" y="2275680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Oval 224"/>
          <p:cNvSpPr/>
          <p:nvPr/>
        </p:nvSpPr>
        <p:spPr>
          <a:xfrm>
            <a:off x="7640761" y="2276417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Oval 225"/>
          <p:cNvSpPr/>
          <p:nvPr/>
        </p:nvSpPr>
        <p:spPr>
          <a:xfrm>
            <a:off x="8209374" y="2276417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Oval 226"/>
          <p:cNvSpPr/>
          <p:nvPr/>
        </p:nvSpPr>
        <p:spPr>
          <a:xfrm>
            <a:off x="8759033" y="2276417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8" name="Oval 267"/>
          <p:cNvSpPr/>
          <p:nvPr/>
        </p:nvSpPr>
        <p:spPr>
          <a:xfrm>
            <a:off x="323842" y="2294637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" name="Oval 268"/>
          <p:cNvSpPr/>
          <p:nvPr/>
        </p:nvSpPr>
        <p:spPr>
          <a:xfrm>
            <a:off x="874270" y="2295374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0" name="Oval 269"/>
          <p:cNvSpPr/>
          <p:nvPr/>
        </p:nvSpPr>
        <p:spPr>
          <a:xfrm>
            <a:off x="1442883" y="2295374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1" name="Oval 270"/>
          <p:cNvSpPr/>
          <p:nvPr/>
        </p:nvSpPr>
        <p:spPr>
          <a:xfrm>
            <a:off x="2011496" y="2295374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6" name="Oval 315"/>
          <p:cNvSpPr/>
          <p:nvPr/>
        </p:nvSpPr>
        <p:spPr>
          <a:xfrm>
            <a:off x="9345828" y="2294638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7" name="Oval 316"/>
          <p:cNvSpPr/>
          <p:nvPr/>
        </p:nvSpPr>
        <p:spPr>
          <a:xfrm>
            <a:off x="9915210" y="2295375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8" name="Oval 317"/>
          <p:cNvSpPr/>
          <p:nvPr/>
        </p:nvSpPr>
        <p:spPr>
          <a:xfrm>
            <a:off x="10483823" y="2295375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9" name="Oval 318"/>
          <p:cNvSpPr/>
          <p:nvPr/>
        </p:nvSpPr>
        <p:spPr>
          <a:xfrm>
            <a:off x="11033482" y="2295375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2" name="TextBox 371"/>
          <p:cNvSpPr txBox="1"/>
          <p:nvPr/>
        </p:nvSpPr>
        <p:spPr>
          <a:xfrm>
            <a:off x="191934" y="1897259"/>
            <a:ext cx="703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Plane</a:t>
            </a:r>
            <a:endParaRPr lang="en-US" dirty="0"/>
          </a:p>
        </p:txBody>
      </p:sp>
      <p:sp>
        <p:nvSpPr>
          <p:cNvPr id="373" name="TextBox 372"/>
          <p:cNvSpPr txBox="1"/>
          <p:nvPr/>
        </p:nvSpPr>
        <p:spPr>
          <a:xfrm>
            <a:off x="1860634" y="1879038"/>
            <a:ext cx="783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Phone</a:t>
            </a:r>
            <a:endParaRPr lang="en-US" dirty="0"/>
          </a:p>
        </p:txBody>
      </p:sp>
      <p:sp>
        <p:nvSpPr>
          <p:cNvPr id="374" name="TextBox 373"/>
          <p:cNvSpPr txBox="1"/>
          <p:nvPr/>
        </p:nvSpPr>
        <p:spPr>
          <a:xfrm>
            <a:off x="10864437" y="1879775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Book</a:t>
            </a:r>
            <a:endParaRPr lang="en-US" dirty="0"/>
          </a:p>
        </p:txBody>
      </p:sp>
      <p:sp>
        <p:nvSpPr>
          <p:cNvPr id="375" name="TextBox 374"/>
          <p:cNvSpPr txBox="1"/>
          <p:nvPr/>
        </p:nvSpPr>
        <p:spPr>
          <a:xfrm>
            <a:off x="8021372" y="1879774"/>
            <a:ext cx="631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Vase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379933" y="2673056"/>
            <a:ext cx="170581" cy="62413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Rectangle 161"/>
          <p:cNvSpPr/>
          <p:nvPr/>
        </p:nvSpPr>
        <p:spPr>
          <a:xfrm>
            <a:off x="949316" y="2673793"/>
            <a:ext cx="170581" cy="62413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Rectangle 162"/>
          <p:cNvSpPr/>
          <p:nvPr/>
        </p:nvSpPr>
        <p:spPr>
          <a:xfrm>
            <a:off x="1518698" y="2674530"/>
            <a:ext cx="170581" cy="62413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Rectangle 163"/>
          <p:cNvSpPr/>
          <p:nvPr/>
        </p:nvSpPr>
        <p:spPr>
          <a:xfrm>
            <a:off x="2088081" y="2675268"/>
            <a:ext cx="170581" cy="62413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Rectangle 172"/>
          <p:cNvSpPr/>
          <p:nvPr/>
        </p:nvSpPr>
        <p:spPr>
          <a:xfrm>
            <a:off x="2636199" y="2673793"/>
            <a:ext cx="170581" cy="62413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Rectangle 173"/>
          <p:cNvSpPr/>
          <p:nvPr/>
        </p:nvSpPr>
        <p:spPr>
          <a:xfrm>
            <a:off x="3205582" y="2674530"/>
            <a:ext cx="170581" cy="62413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Rectangle 174"/>
          <p:cNvSpPr/>
          <p:nvPr/>
        </p:nvSpPr>
        <p:spPr>
          <a:xfrm>
            <a:off x="3774964" y="2675267"/>
            <a:ext cx="170581" cy="624135"/>
          </a:xfrm>
          <a:prstGeom prst="rect">
            <a:avLst/>
          </a:prstGeom>
          <a:solidFill>
            <a:srgbClr val="008000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Rectangle 175"/>
          <p:cNvSpPr/>
          <p:nvPr/>
        </p:nvSpPr>
        <p:spPr>
          <a:xfrm>
            <a:off x="4344347" y="2676005"/>
            <a:ext cx="170581" cy="62413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Rectangle 176"/>
          <p:cNvSpPr/>
          <p:nvPr/>
        </p:nvSpPr>
        <p:spPr>
          <a:xfrm>
            <a:off x="4891696" y="2673793"/>
            <a:ext cx="170581" cy="62413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Rectangle 177"/>
          <p:cNvSpPr/>
          <p:nvPr/>
        </p:nvSpPr>
        <p:spPr>
          <a:xfrm>
            <a:off x="5461079" y="2674530"/>
            <a:ext cx="170581" cy="624135"/>
          </a:xfrm>
          <a:prstGeom prst="rect">
            <a:avLst/>
          </a:prstGeom>
          <a:solidFill>
            <a:srgbClr val="008000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Rectangle 178"/>
          <p:cNvSpPr/>
          <p:nvPr/>
        </p:nvSpPr>
        <p:spPr>
          <a:xfrm>
            <a:off x="6030461" y="2675267"/>
            <a:ext cx="170581" cy="62413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Rectangle 179"/>
          <p:cNvSpPr/>
          <p:nvPr/>
        </p:nvSpPr>
        <p:spPr>
          <a:xfrm>
            <a:off x="6599844" y="2676005"/>
            <a:ext cx="170581" cy="62413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Rectangle 180"/>
          <p:cNvSpPr/>
          <p:nvPr/>
        </p:nvSpPr>
        <p:spPr>
          <a:xfrm>
            <a:off x="7147962" y="2674530"/>
            <a:ext cx="170581" cy="624135"/>
          </a:xfrm>
          <a:prstGeom prst="rect">
            <a:avLst/>
          </a:prstGeom>
          <a:solidFill>
            <a:srgbClr val="008000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Rectangle 181"/>
          <p:cNvSpPr/>
          <p:nvPr/>
        </p:nvSpPr>
        <p:spPr>
          <a:xfrm>
            <a:off x="7717345" y="2675267"/>
            <a:ext cx="170581" cy="62413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" name="Rectangle 182"/>
          <p:cNvSpPr/>
          <p:nvPr/>
        </p:nvSpPr>
        <p:spPr>
          <a:xfrm>
            <a:off x="8286727" y="2676004"/>
            <a:ext cx="170581" cy="62413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Rectangle 183"/>
          <p:cNvSpPr/>
          <p:nvPr/>
        </p:nvSpPr>
        <p:spPr>
          <a:xfrm>
            <a:off x="8856110" y="2676742"/>
            <a:ext cx="170581" cy="62413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Rectangle 184"/>
          <p:cNvSpPr/>
          <p:nvPr/>
        </p:nvSpPr>
        <p:spPr>
          <a:xfrm>
            <a:off x="9423182" y="2675268"/>
            <a:ext cx="170581" cy="62413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Rectangle 185"/>
          <p:cNvSpPr/>
          <p:nvPr/>
        </p:nvSpPr>
        <p:spPr>
          <a:xfrm>
            <a:off x="9992565" y="2676005"/>
            <a:ext cx="170581" cy="62413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Rectangle 186"/>
          <p:cNvSpPr/>
          <p:nvPr/>
        </p:nvSpPr>
        <p:spPr>
          <a:xfrm>
            <a:off x="10561947" y="2676742"/>
            <a:ext cx="170581" cy="62413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" name="Rectangle 187"/>
          <p:cNvSpPr/>
          <p:nvPr/>
        </p:nvSpPr>
        <p:spPr>
          <a:xfrm>
            <a:off x="11131330" y="2677480"/>
            <a:ext cx="170581" cy="62413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Rectangle 188"/>
          <p:cNvSpPr/>
          <p:nvPr/>
        </p:nvSpPr>
        <p:spPr>
          <a:xfrm rot="16200000">
            <a:off x="6076711" y="3234191"/>
            <a:ext cx="166782" cy="834226"/>
          </a:xfrm>
          <a:prstGeom prst="rect">
            <a:avLst/>
          </a:prstGeom>
          <a:solidFill>
            <a:srgbClr val="3366FF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838200" y="4398219"/>
            <a:ext cx="10515600" cy="1778743"/>
          </a:xfrm>
        </p:spPr>
        <p:txBody>
          <a:bodyPr/>
          <a:lstStyle/>
          <a:p>
            <a:r>
              <a:rPr lang="en-US" dirty="0" smtClean="0">
                <a:solidFill>
                  <a:srgbClr val="008000"/>
                </a:solidFill>
              </a:rPr>
              <a:t>Take a word and optimize with respect to its context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Randomly sample irrelevant words not in its context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761941" y="3772611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Puppy</a:t>
            </a:r>
            <a:endParaRPr lang="en-US" dirty="0"/>
          </a:p>
        </p:txBody>
      </p:sp>
      <p:sp>
        <p:nvSpPr>
          <p:cNvPr id="104" name="TextBox 103"/>
          <p:cNvSpPr txBox="1"/>
          <p:nvPr/>
        </p:nvSpPr>
        <p:spPr>
          <a:xfrm>
            <a:off x="3433795" y="1897995"/>
            <a:ext cx="828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Canine</a:t>
            </a:r>
            <a:endParaRPr lang="en-US" dirty="0"/>
          </a:p>
        </p:txBody>
      </p:sp>
      <p:sp>
        <p:nvSpPr>
          <p:cNvPr id="108" name="TextBox 107"/>
          <p:cNvSpPr txBox="1"/>
          <p:nvPr/>
        </p:nvSpPr>
        <p:spPr>
          <a:xfrm>
            <a:off x="6902332" y="1916953"/>
            <a:ext cx="840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Animal</a:t>
            </a:r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7116619" y="3345857"/>
            <a:ext cx="50484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 smtClean="0"/>
              <a:t>v</a:t>
            </a:r>
            <a:r>
              <a:rPr lang="en-US" sz="3200" i="1" baseline="-25000" dirty="0" smtClean="0"/>
              <a:t>i</a:t>
            </a:r>
            <a:endParaRPr lang="en-US" sz="3200" i="1" baseline="-25000" dirty="0"/>
          </a:p>
        </p:txBody>
      </p:sp>
      <p:sp>
        <p:nvSpPr>
          <p:cNvPr id="65" name="TextBox 64"/>
          <p:cNvSpPr txBox="1"/>
          <p:nvPr/>
        </p:nvSpPr>
        <p:spPr>
          <a:xfrm>
            <a:off x="11546492" y="2631558"/>
            <a:ext cx="63235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 smtClean="0"/>
              <a:t>V</a:t>
            </a:r>
            <a:r>
              <a:rPr lang="en-US" sz="3200" i="1" baseline="-25000" dirty="0" smtClean="0"/>
              <a:t>o</a:t>
            </a:r>
            <a:endParaRPr lang="en-US" sz="3200" i="1" baseline="-25000" dirty="0"/>
          </a:p>
        </p:txBody>
      </p:sp>
    </p:spTree>
    <p:extLst>
      <p:ext uri="{BB962C8B-B14F-4D97-AF65-F5344CB8AC3E}">
        <p14:creationId xmlns:p14="http://schemas.microsoft.com/office/powerpoint/2010/main" val="3468650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857749" y="750828"/>
            <a:ext cx="3421357" cy="2409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54953" y="188194"/>
            <a:ext cx="80867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tx2"/>
                </a:solidFill>
              </a:rPr>
              <a:t>Im2Vec (Matrix Vector Format)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09554" y="6147700"/>
            <a:ext cx="673236" cy="642518"/>
          </a:xfrm>
          <a:prstGeom prst="rect">
            <a:avLst/>
          </a:prstGeom>
        </p:spPr>
      </p:pic>
      <p:pic>
        <p:nvPicPr>
          <p:cNvPr id="38" name="Picture 2" descr="Lab41 Logo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652357" y="254936"/>
            <a:ext cx="1539643" cy="393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0" name="Straight Connector 39"/>
          <p:cNvCxnSpPr/>
          <p:nvPr/>
        </p:nvCxnSpPr>
        <p:spPr>
          <a:xfrm>
            <a:off x="14288" y="378616"/>
            <a:ext cx="0" cy="816084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4279106" y="774918"/>
            <a:ext cx="6979444" cy="0"/>
          </a:xfrm>
          <a:prstGeom prst="line">
            <a:avLst/>
          </a:prstGeom>
          <a:ln w="254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883528" y="786658"/>
            <a:ext cx="100728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accent2"/>
                </a:solidFill>
              </a:rPr>
              <a:t>Final Layer is 2048 x 6,000,000</a:t>
            </a:r>
            <a:endParaRPr lang="en-US" sz="2000" dirty="0">
              <a:solidFill>
                <a:schemeClr val="accent2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177668" y="1497669"/>
            <a:ext cx="1724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YFCC 100M Tags</a:t>
            </a:r>
            <a:endParaRPr lang="en-US" dirty="0"/>
          </a:p>
        </p:txBody>
      </p:sp>
      <p:sp>
        <p:nvSpPr>
          <p:cNvPr id="189" name="Rectangle 188"/>
          <p:cNvSpPr/>
          <p:nvPr/>
        </p:nvSpPr>
        <p:spPr>
          <a:xfrm rot="16200000">
            <a:off x="5962991" y="3101513"/>
            <a:ext cx="147824" cy="1080623"/>
          </a:xfrm>
          <a:prstGeom prst="rect">
            <a:avLst/>
          </a:prstGeom>
          <a:solidFill>
            <a:srgbClr val="3366FF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/>
          <p:cNvSpPr/>
          <p:nvPr/>
        </p:nvSpPr>
        <p:spPr>
          <a:xfrm>
            <a:off x="4805484" y="2312858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/>
          <p:cNvSpPr/>
          <p:nvPr/>
        </p:nvSpPr>
        <p:spPr>
          <a:xfrm>
            <a:off x="5374866" y="2313595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/>
          <p:cNvSpPr/>
          <p:nvPr/>
        </p:nvSpPr>
        <p:spPr>
          <a:xfrm>
            <a:off x="5943479" y="2313595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105"/>
          <p:cNvSpPr/>
          <p:nvPr/>
        </p:nvSpPr>
        <p:spPr>
          <a:xfrm>
            <a:off x="6493138" y="2313595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TextBox 106"/>
          <p:cNvSpPr txBox="1"/>
          <p:nvPr/>
        </p:nvSpPr>
        <p:spPr>
          <a:xfrm>
            <a:off x="4711483" y="1915479"/>
            <a:ext cx="495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Cat</a:t>
            </a:r>
            <a:endParaRPr lang="en-US" dirty="0"/>
          </a:p>
        </p:txBody>
      </p:sp>
      <p:sp>
        <p:nvSpPr>
          <p:cNvPr id="108" name="TextBox 107"/>
          <p:cNvSpPr txBox="1"/>
          <p:nvPr/>
        </p:nvSpPr>
        <p:spPr>
          <a:xfrm>
            <a:off x="5280866" y="1916216"/>
            <a:ext cx="557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Dog</a:t>
            </a:r>
            <a:endParaRPr lang="en-US" dirty="0"/>
          </a:p>
        </p:txBody>
      </p:sp>
      <p:sp>
        <p:nvSpPr>
          <p:cNvPr id="109" name="TextBox 108"/>
          <p:cNvSpPr txBox="1"/>
          <p:nvPr/>
        </p:nvSpPr>
        <p:spPr>
          <a:xfrm>
            <a:off x="5849478" y="1916216"/>
            <a:ext cx="498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Car</a:t>
            </a:r>
            <a:endParaRPr lang="en-US" dirty="0"/>
          </a:p>
        </p:txBody>
      </p:sp>
      <p:sp>
        <p:nvSpPr>
          <p:cNvPr id="110" name="TextBox 109"/>
          <p:cNvSpPr txBox="1"/>
          <p:nvPr/>
        </p:nvSpPr>
        <p:spPr>
          <a:xfrm>
            <a:off x="6343044" y="1916953"/>
            <a:ext cx="607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Tree</a:t>
            </a:r>
            <a:endParaRPr lang="en-US" dirty="0"/>
          </a:p>
        </p:txBody>
      </p:sp>
      <p:sp>
        <p:nvSpPr>
          <p:cNvPr id="111" name="Oval 110"/>
          <p:cNvSpPr/>
          <p:nvPr/>
        </p:nvSpPr>
        <p:spPr>
          <a:xfrm>
            <a:off x="2550756" y="2294636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/>
          <p:cNvSpPr/>
          <p:nvPr/>
        </p:nvSpPr>
        <p:spPr>
          <a:xfrm>
            <a:off x="3120138" y="2314331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/>
          <p:cNvSpPr/>
          <p:nvPr/>
        </p:nvSpPr>
        <p:spPr>
          <a:xfrm>
            <a:off x="3688751" y="2314331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/>
          <p:cNvSpPr/>
          <p:nvPr/>
        </p:nvSpPr>
        <p:spPr>
          <a:xfrm>
            <a:off x="4219456" y="2314331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/>
          <p:cNvSpPr/>
          <p:nvPr/>
        </p:nvSpPr>
        <p:spPr>
          <a:xfrm>
            <a:off x="7061751" y="2275680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/>
          <p:cNvSpPr/>
          <p:nvPr/>
        </p:nvSpPr>
        <p:spPr>
          <a:xfrm>
            <a:off x="7631133" y="2276417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Oval 116"/>
          <p:cNvSpPr/>
          <p:nvPr/>
        </p:nvSpPr>
        <p:spPr>
          <a:xfrm>
            <a:off x="8199746" y="2276417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17"/>
          <p:cNvSpPr/>
          <p:nvPr/>
        </p:nvSpPr>
        <p:spPr>
          <a:xfrm>
            <a:off x="8749405" y="2276417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/>
          <p:cNvSpPr/>
          <p:nvPr/>
        </p:nvSpPr>
        <p:spPr>
          <a:xfrm>
            <a:off x="314214" y="2294637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Oval 119"/>
          <p:cNvSpPr/>
          <p:nvPr/>
        </p:nvSpPr>
        <p:spPr>
          <a:xfrm>
            <a:off x="864642" y="2295374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Oval 120"/>
          <p:cNvSpPr/>
          <p:nvPr/>
        </p:nvSpPr>
        <p:spPr>
          <a:xfrm>
            <a:off x="1433255" y="2295374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Oval 121"/>
          <p:cNvSpPr/>
          <p:nvPr/>
        </p:nvSpPr>
        <p:spPr>
          <a:xfrm>
            <a:off x="2001868" y="2295374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Oval 122"/>
          <p:cNvSpPr/>
          <p:nvPr/>
        </p:nvSpPr>
        <p:spPr>
          <a:xfrm>
            <a:off x="9336200" y="2294638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Oval 123"/>
          <p:cNvSpPr/>
          <p:nvPr/>
        </p:nvSpPr>
        <p:spPr>
          <a:xfrm>
            <a:off x="9905582" y="2295375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Oval 124"/>
          <p:cNvSpPr/>
          <p:nvPr/>
        </p:nvSpPr>
        <p:spPr>
          <a:xfrm>
            <a:off x="10474195" y="2295375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Oval 125"/>
          <p:cNvSpPr/>
          <p:nvPr/>
        </p:nvSpPr>
        <p:spPr>
          <a:xfrm>
            <a:off x="11079068" y="2295375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TextBox 126"/>
          <p:cNvSpPr txBox="1"/>
          <p:nvPr/>
        </p:nvSpPr>
        <p:spPr>
          <a:xfrm>
            <a:off x="182306" y="1897259"/>
            <a:ext cx="703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Plane</a:t>
            </a:r>
            <a:endParaRPr lang="en-US" dirty="0"/>
          </a:p>
        </p:txBody>
      </p:sp>
      <p:sp>
        <p:nvSpPr>
          <p:cNvPr id="136" name="TextBox 135"/>
          <p:cNvSpPr txBox="1"/>
          <p:nvPr/>
        </p:nvSpPr>
        <p:spPr>
          <a:xfrm>
            <a:off x="1851006" y="1879038"/>
            <a:ext cx="783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Phone</a:t>
            </a:r>
            <a:endParaRPr lang="en-US" dirty="0"/>
          </a:p>
        </p:txBody>
      </p:sp>
      <p:sp>
        <p:nvSpPr>
          <p:cNvPr id="137" name="TextBox 136"/>
          <p:cNvSpPr txBox="1"/>
          <p:nvPr/>
        </p:nvSpPr>
        <p:spPr>
          <a:xfrm>
            <a:off x="10910023" y="1879775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Book</a:t>
            </a:r>
            <a:endParaRPr lang="en-US" dirty="0"/>
          </a:p>
        </p:txBody>
      </p:sp>
      <p:sp>
        <p:nvSpPr>
          <p:cNvPr id="138" name="TextBox 137"/>
          <p:cNvSpPr txBox="1"/>
          <p:nvPr/>
        </p:nvSpPr>
        <p:spPr>
          <a:xfrm>
            <a:off x="8011744" y="1879774"/>
            <a:ext cx="631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Vase</a:t>
            </a:r>
            <a:endParaRPr lang="en-US" dirty="0"/>
          </a:p>
        </p:txBody>
      </p:sp>
      <p:sp>
        <p:nvSpPr>
          <p:cNvPr id="139" name="Rectangle 138"/>
          <p:cNvSpPr/>
          <p:nvPr/>
        </p:nvSpPr>
        <p:spPr>
          <a:xfrm>
            <a:off x="370305" y="2673056"/>
            <a:ext cx="170581" cy="62413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Rectangle 139"/>
          <p:cNvSpPr/>
          <p:nvPr/>
        </p:nvSpPr>
        <p:spPr>
          <a:xfrm>
            <a:off x="939688" y="2673793"/>
            <a:ext cx="170581" cy="62413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ectangle 140"/>
          <p:cNvSpPr/>
          <p:nvPr/>
        </p:nvSpPr>
        <p:spPr>
          <a:xfrm>
            <a:off x="1509070" y="2674530"/>
            <a:ext cx="170581" cy="62413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Rectangle 141"/>
          <p:cNvSpPr/>
          <p:nvPr/>
        </p:nvSpPr>
        <p:spPr>
          <a:xfrm>
            <a:off x="2078453" y="2675268"/>
            <a:ext cx="170581" cy="62413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Rectangle 142"/>
          <p:cNvSpPr/>
          <p:nvPr/>
        </p:nvSpPr>
        <p:spPr>
          <a:xfrm>
            <a:off x="2626571" y="2673793"/>
            <a:ext cx="170581" cy="62413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Rectangle 143"/>
          <p:cNvSpPr/>
          <p:nvPr/>
        </p:nvSpPr>
        <p:spPr>
          <a:xfrm>
            <a:off x="3195954" y="2674530"/>
            <a:ext cx="170581" cy="62413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Rectangle 144"/>
          <p:cNvSpPr/>
          <p:nvPr/>
        </p:nvSpPr>
        <p:spPr>
          <a:xfrm>
            <a:off x="3765336" y="2675267"/>
            <a:ext cx="170581" cy="624135"/>
          </a:xfrm>
          <a:prstGeom prst="rect">
            <a:avLst/>
          </a:prstGeom>
          <a:solidFill>
            <a:srgbClr val="008000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Rectangle 145"/>
          <p:cNvSpPr/>
          <p:nvPr/>
        </p:nvSpPr>
        <p:spPr>
          <a:xfrm>
            <a:off x="4334719" y="2676005"/>
            <a:ext cx="170581" cy="62413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Rectangle 146"/>
          <p:cNvSpPr/>
          <p:nvPr/>
        </p:nvSpPr>
        <p:spPr>
          <a:xfrm>
            <a:off x="4882068" y="2673793"/>
            <a:ext cx="170581" cy="62413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Rectangle 147"/>
          <p:cNvSpPr/>
          <p:nvPr/>
        </p:nvSpPr>
        <p:spPr>
          <a:xfrm>
            <a:off x="5451451" y="2674530"/>
            <a:ext cx="170581" cy="624135"/>
          </a:xfrm>
          <a:prstGeom prst="rect">
            <a:avLst/>
          </a:prstGeom>
          <a:solidFill>
            <a:srgbClr val="008000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Rectangle 148"/>
          <p:cNvSpPr/>
          <p:nvPr/>
        </p:nvSpPr>
        <p:spPr>
          <a:xfrm>
            <a:off x="6020833" y="2675267"/>
            <a:ext cx="170581" cy="62413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Rectangle 149"/>
          <p:cNvSpPr/>
          <p:nvPr/>
        </p:nvSpPr>
        <p:spPr>
          <a:xfrm>
            <a:off x="6590216" y="2676005"/>
            <a:ext cx="170581" cy="62413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Rectangle 150"/>
          <p:cNvSpPr/>
          <p:nvPr/>
        </p:nvSpPr>
        <p:spPr>
          <a:xfrm>
            <a:off x="7138334" y="2674530"/>
            <a:ext cx="170581" cy="624135"/>
          </a:xfrm>
          <a:prstGeom prst="rect">
            <a:avLst/>
          </a:prstGeom>
          <a:solidFill>
            <a:srgbClr val="008000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Rectangle 151"/>
          <p:cNvSpPr/>
          <p:nvPr/>
        </p:nvSpPr>
        <p:spPr>
          <a:xfrm>
            <a:off x="7707717" y="2675267"/>
            <a:ext cx="170581" cy="62413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Rectangle 152"/>
          <p:cNvSpPr/>
          <p:nvPr/>
        </p:nvSpPr>
        <p:spPr>
          <a:xfrm>
            <a:off x="8277099" y="2676004"/>
            <a:ext cx="170581" cy="62413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Rectangle 153"/>
          <p:cNvSpPr/>
          <p:nvPr/>
        </p:nvSpPr>
        <p:spPr>
          <a:xfrm>
            <a:off x="8846482" y="2676742"/>
            <a:ext cx="170581" cy="62413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Rectangle 154"/>
          <p:cNvSpPr/>
          <p:nvPr/>
        </p:nvSpPr>
        <p:spPr>
          <a:xfrm>
            <a:off x="9413554" y="2675268"/>
            <a:ext cx="170581" cy="62413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Rectangle 155"/>
          <p:cNvSpPr/>
          <p:nvPr/>
        </p:nvSpPr>
        <p:spPr>
          <a:xfrm>
            <a:off x="9982937" y="2676005"/>
            <a:ext cx="170581" cy="62413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Rectangle 156"/>
          <p:cNvSpPr/>
          <p:nvPr/>
        </p:nvSpPr>
        <p:spPr>
          <a:xfrm>
            <a:off x="10552319" y="2676742"/>
            <a:ext cx="170581" cy="62413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Rectangle 157"/>
          <p:cNvSpPr/>
          <p:nvPr/>
        </p:nvSpPr>
        <p:spPr>
          <a:xfrm>
            <a:off x="11176916" y="2677480"/>
            <a:ext cx="170581" cy="62413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TextBox 158"/>
          <p:cNvSpPr txBox="1"/>
          <p:nvPr/>
        </p:nvSpPr>
        <p:spPr>
          <a:xfrm>
            <a:off x="3424167" y="1897995"/>
            <a:ext cx="828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Canine</a:t>
            </a:r>
            <a:endParaRPr lang="en-US" dirty="0"/>
          </a:p>
        </p:txBody>
      </p:sp>
      <p:sp>
        <p:nvSpPr>
          <p:cNvPr id="160" name="TextBox 159"/>
          <p:cNvSpPr txBox="1"/>
          <p:nvPr/>
        </p:nvSpPr>
        <p:spPr>
          <a:xfrm>
            <a:off x="6892704" y="1916953"/>
            <a:ext cx="840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Animal</a:t>
            </a:r>
            <a:endParaRPr lang="en-US" dirty="0"/>
          </a:p>
        </p:txBody>
      </p:sp>
      <p:sp>
        <p:nvSpPr>
          <p:cNvPr id="165" name="Content Placeholder 2"/>
          <p:cNvSpPr txBox="1">
            <a:spLocks/>
          </p:cNvSpPr>
          <p:nvPr/>
        </p:nvSpPr>
        <p:spPr>
          <a:xfrm>
            <a:off x="591801" y="3981147"/>
            <a:ext cx="4260359" cy="14976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Final feature must be:</a:t>
            </a:r>
          </a:p>
          <a:p>
            <a:pPr lvl="1"/>
            <a:r>
              <a:rPr lang="en-US" dirty="0" smtClean="0">
                <a:solidFill>
                  <a:srgbClr val="008000"/>
                </a:solidFill>
              </a:rPr>
              <a:t>Close to labels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Far from negative samples</a:t>
            </a:r>
          </a:p>
        </p:txBody>
      </p:sp>
      <p:pic>
        <p:nvPicPr>
          <p:cNvPr id="166" name="Picture 16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30523" y="5699629"/>
            <a:ext cx="1022244" cy="1006708"/>
          </a:xfrm>
          <a:prstGeom prst="rect">
            <a:avLst/>
          </a:prstGeom>
        </p:spPr>
      </p:pic>
      <p:grpSp>
        <p:nvGrpSpPr>
          <p:cNvPr id="167" name="Group 166"/>
          <p:cNvGrpSpPr/>
          <p:nvPr/>
        </p:nvGrpSpPr>
        <p:grpSpPr>
          <a:xfrm>
            <a:off x="5061421" y="3906054"/>
            <a:ext cx="2068268" cy="1670502"/>
            <a:chOff x="5118282" y="3337319"/>
            <a:chExt cx="2068268" cy="1670502"/>
          </a:xfrm>
        </p:grpSpPr>
        <p:sp>
          <p:nvSpPr>
            <p:cNvPr id="168" name="Oval 167"/>
            <p:cNvSpPr/>
            <p:nvPr/>
          </p:nvSpPr>
          <p:spPr>
            <a:xfrm>
              <a:off x="5118282" y="3337319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/>
            <p:cNvSpPr/>
            <p:nvPr/>
          </p:nvSpPr>
          <p:spPr>
            <a:xfrm>
              <a:off x="5687664" y="3338056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/>
            <p:cNvSpPr/>
            <p:nvPr/>
          </p:nvSpPr>
          <p:spPr>
            <a:xfrm>
              <a:off x="6256277" y="3338056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/>
            <p:cNvSpPr/>
            <p:nvPr/>
          </p:nvSpPr>
          <p:spPr>
            <a:xfrm>
              <a:off x="6805936" y="3338056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/>
            <p:cNvSpPr/>
            <p:nvPr/>
          </p:nvSpPr>
          <p:spPr>
            <a:xfrm>
              <a:off x="5137236" y="3811265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Oval 189"/>
            <p:cNvSpPr/>
            <p:nvPr/>
          </p:nvSpPr>
          <p:spPr>
            <a:xfrm>
              <a:off x="5706618" y="3812002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Oval 190"/>
            <p:cNvSpPr/>
            <p:nvPr/>
          </p:nvSpPr>
          <p:spPr>
            <a:xfrm>
              <a:off x="6275231" y="3812002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Oval 192"/>
            <p:cNvSpPr/>
            <p:nvPr/>
          </p:nvSpPr>
          <p:spPr>
            <a:xfrm>
              <a:off x="6824890" y="3812002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94" name="Group 193"/>
            <p:cNvGrpSpPr/>
            <p:nvPr/>
          </p:nvGrpSpPr>
          <p:grpSpPr>
            <a:xfrm>
              <a:off x="5222527" y="3659601"/>
              <a:ext cx="1688424" cy="169883"/>
              <a:chOff x="8274081" y="3773349"/>
              <a:chExt cx="1688424" cy="702915"/>
            </a:xfrm>
          </p:grpSpPr>
          <p:cxnSp>
            <p:nvCxnSpPr>
              <p:cNvPr id="245" name="Straight Connector 244"/>
              <p:cNvCxnSpPr/>
              <p:nvPr/>
            </p:nvCxnSpPr>
            <p:spPr>
              <a:xfrm>
                <a:off x="8274081" y="3773349"/>
                <a:ext cx="770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Straight Connector 245"/>
              <p:cNvCxnSpPr/>
              <p:nvPr/>
            </p:nvCxnSpPr>
            <p:spPr>
              <a:xfrm>
                <a:off x="8843463" y="3774086"/>
                <a:ext cx="770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Straight Connector 246"/>
              <p:cNvCxnSpPr/>
              <p:nvPr/>
            </p:nvCxnSpPr>
            <p:spPr>
              <a:xfrm>
                <a:off x="9412076" y="3774086"/>
                <a:ext cx="770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Straight Connector 247"/>
              <p:cNvCxnSpPr/>
              <p:nvPr/>
            </p:nvCxnSpPr>
            <p:spPr>
              <a:xfrm>
                <a:off x="9961735" y="3774086"/>
                <a:ext cx="770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Straight Connector 248"/>
              <p:cNvCxnSpPr/>
              <p:nvPr/>
            </p:nvCxnSpPr>
            <p:spPr>
              <a:xfrm>
                <a:off x="8274081" y="3773349"/>
                <a:ext cx="1688424" cy="702915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Straight Connector 249"/>
              <p:cNvCxnSpPr/>
              <p:nvPr/>
            </p:nvCxnSpPr>
            <p:spPr>
              <a:xfrm flipH="1">
                <a:off x="8274851" y="3774086"/>
                <a:ext cx="1686884" cy="701441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Straight Connector 250"/>
              <p:cNvCxnSpPr/>
              <p:nvPr/>
            </p:nvCxnSpPr>
            <p:spPr>
              <a:xfrm>
                <a:off x="8843463" y="3774086"/>
                <a:ext cx="1119042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Straight Connector 251"/>
              <p:cNvCxnSpPr/>
              <p:nvPr/>
            </p:nvCxnSpPr>
            <p:spPr>
              <a:xfrm>
                <a:off x="9412076" y="3774086"/>
                <a:ext cx="550429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Straight Connector 252"/>
              <p:cNvCxnSpPr/>
              <p:nvPr/>
            </p:nvCxnSpPr>
            <p:spPr>
              <a:xfrm flipH="1">
                <a:off x="8274851" y="3774086"/>
                <a:ext cx="568612" cy="701441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Straight Connector 253"/>
              <p:cNvCxnSpPr/>
              <p:nvPr/>
            </p:nvCxnSpPr>
            <p:spPr>
              <a:xfrm flipH="1">
                <a:off x="8844233" y="3774086"/>
                <a:ext cx="567843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Straight Connector 254"/>
              <p:cNvCxnSpPr/>
              <p:nvPr/>
            </p:nvCxnSpPr>
            <p:spPr>
              <a:xfrm>
                <a:off x="8274081" y="3773349"/>
                <a:ext cx="570152" cy="702915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Straight Connector 255"/>
              <p:cNvCxnSpPr/>
              <p:nvPr/>
            </p:nvCxnSpPr>
            <p:spPr>
              <a:xfrm>
                <a:off x="8843463" y="3774086"/>
                <a:ext cx="569383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" name="Straight Connector 256"/>
              <p:cNvCxnSpPr/>
              <p:nvPr/>
            </p:nvCxnSpPr>
            <p:spPr>
              <a:xfrm flipH="1">
                <a:off x="9412846" y="3774086"/>
                <a:ext cx="548889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Straight Connector 257"/>
              <p:cNvCxnSpPr/>
              <p:nvPr/>
            </p:nvCxnSpPr>
            <p:spPr>
              <a:xfrm flipH="1">
                <a:off x="8844233" y="3774086"/>
                <a:ext cx="1117502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Straight Connector 258"/>
              <p:cNvCxnSpPr/>
              <p:nvPr/>
            </p:nvCxnSpPr>
            <p:spPr>
              <a:xfrm>
                <a:off x="8274081" y="3773349"/>
                <a:ext cx="1138765" cy="702915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0" name="Straight Connector 259"/>
              <p:cNvCxnSpPr/>
              <p:nvPr/>
            </p:nvCxnSpPr>
            <p:spPr>
              <a:xfrm flipH="1">
                <a:off x="8274851" y="3774086"/>
                <a:ext cx="1137225" cy="701441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5" name="Oval 194"/>
            <p:cNvSpPr/>
            <p:nvPr/>
          </p:nvSpPr>
          <p:spPr>
            <a:xfrm>
              <a:off x="5156960" y="4266989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" name="Oval 195"/>
            <p:cNvSpPr/>
            <p:nvPr/>
          </p:nvSpPr>
          <p:spPr>
            <a:xfrm>
              <a:off x="5726342" y="4267726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Oval 196"/>
            <p:cNvSpPr/>
            <p:nvPr/>
          </p:nvSpPr>
          <p:spPr>
            <a:xfrm>
              <a:off x="6294955" y="4267726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Oval 197"/>
            <p:cNvSpPr/>
            <p:nvPr/>
          </p:nvSpPr>
          <p:spPr>
            <a:xfrm>
              <a:off x="6844614" y="4267726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Oval 198"/>
            <p:cNvSpPr/>
            <p:nvPr/>
          </p:nvSpPr>
          <p:spPr>
            <a:xfrm>
              <a:off x="5176682" y="4684801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" name="Oval 199"/>
            <p:cNvSpPr/>
            <p:nvPr/>
          </p:nvSpPr>
          <p:spPr>
            <a:xfrm>
              <a:off x="5746064" y="4685538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" name="Oval 200"/>
            <p:cNvSpPr/>
            <p:nvPr/>
          </p:nvSpPr>
          <p:spPr>
            <a:xfrm>
              <a:off x="6314677" y="4685538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Oval 201"/>
            <p:cNvSpPr/>
            <p:nvPr/>
          </p:nvSpPr>
          <p:spPr>
            <a:xfrm>
              <a:off x="6864336" y="4685538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03" name="Group 202"/>
            <p:cNvGrpSpPr/>
            <p:nvPr/>
          </p:nvGrpSpPr>
          <p:grpSpPr>
            <a:xfrm>
              <a:off x="5261205" y="4134284"/>
              <a:ext cx="1688424" cy="169883"/>
              <a:chOff x="8274081" y="3773349"/>
              <a:chExt cx="1688424" cy="702915"/>
            </a:xfrm>
          </p:grpSpPr>
          <p:cxnSp>
            <p:nvCxnSpPr>
              <p:cNvPr id="221" name="Straight Connector 220"/>
              <p:cNvCxnSpPr/>
              <p:nvPr/>
            </p:nvCxnSpPr>
            <p:spPr>
              <a:xfrm>
                <a:off x="8274081" y="3773349"/>
                <a:ext cx="770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Straight Connector 221"/>
              <p:cNvCxnSpPr/>
              <p:nvPr/>
            </p:nvCxnSpPr>
            <p:spPr>
              <a:xfrm>
                <a:off x="8843463" y="3774086"/>
                <a:ext cx="770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Straight Connector 222"/>
              <p:cNvCxnSpPr/>
              <p:nvPr/>
            </p:nvCxnSpPr>
            <p:spPr>
              <a:xfrm>
                <a:off x="9412076" y="3774086"/>
                <a:ext cx="770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Straight Connector 231"/>
              <p:cNvCxnSpPr/>
              <p:nvPr/>
            </p:nvCxnSpPr>
            <p:spPr>
              <a:xfrm>
                <a:off x="9961735" y="3774086"/>
                <a:ext cx="770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Straight Connector 232"/>
              <p:cNvCxnSpPr/>
              <p:nvPr/>
            </p:nvCxnSpPr>
            <p:spPr>
              <a:xfrm>
                <a:off x="8274081" y="3773349"/>
                <a:ext cx="1688424" cy="702915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Straight Connector 233"/>
              <p:cNvCxnSpPr/>
              <p:nvPr/>
            </p:nvCxnSpPr>
            <p:spPr>
              <a:xfrm flipH="1">
                <a:off x="8274851" y="3774086"/>
                <a:ext cx="1686884" cy="701441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Straight Connector 234"/>
              <p:cNvCxnSpPr/>
              <p:nvPr/>
            </p:nvCxnSpPr>
            <p:spPr>
              <a:xfrm>
                <a:off x="8843463" y="3774086"/>
                <a:ext cx="1119042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Straight Connector 235"/>
              <p:cNvCxnSpPr/>
              <p:nvPr/>
            </p:nvCxnSpPr>
            <p:spPr>
              <a:xfrm>
                <a:off x="9412076" y="3774086"/>
                <a:ext cx="550429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Straight Connector 236"/>
              <p:cNvCxnSpPr/>
              <p:nvPr/>
            </p:nvCxnSpPr>
            <p:spPr>
              <a:xfrm flipH="1">
                <a:off x="8274851" y="3774086"/>
                <a:ext cx="568612" cy="701441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Straight Connector 237"/>
              <p:cNvCxnSpPr/>
              <p:nvPr/>
            </p:nvCxnSpPr>
            <p:spPr>
              <a:xfrm flipH="1">
                <a:off x="8844233" y="3774086"/>
                <a:ext cx="567843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Straight Connector 238"/>
              <p:cNvCxnSpPr/>
              <p:nvPr/>
            </p:nvCxnSpPr>
            <p:spPr>
              <a:xfrm>
                <a:off x="8274081" y="3773349"/>
                <a:ext cx="570152" cy="702915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Straight Connector 239"/>
              <p:cNvCxnSpPr/>
              <p:nvPr/>
            </p:nvCxnSpPr>
            <p:spPr>
              <a:xfrm>
                <a:off x="8843463" y="3774086"/>
                <a:ext cx="569383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Straight Connector 240"/>
              <p:cNvCxnSpPr/>
              <p:nvPr/>
            </p:nvCxnSpPr>
            <p:spPr>
              <a:xfrm flipH="1">
                <a:off x="9412846" y="3774086"/>
                <a:ext cx="548889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Straight Connector 241"/>
              <p:cNvCxnSpPr/>
              <p:nvPr/>
            </p:nvCxnSpPr>
            <p:spPr>
              <a:xfrm flipH="1">
                <a:off x="8844233" y="3774086"/>
                <a:ext cx="1117502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Straight Connector 242"/>
              <p:cNvCxnSpPr/>
              <p:nvPr/>
            </p:nvCxnSpPr>
            <p:spPr>
              <a:xfrm>
                <a:off x="8274081" y="3773349"/>
                <a:ext cx="1138765" cy="702915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Straight Connector 243"/>
              <p:cNvCxnSpPr/>
              <p:nvPr/>
            </p:nvCxnSpPr>
            <p:spPr>
              <a:xfrm flipH="1">
                <a:off x="8274851" y="3774086"/>
                <a:ext cx="1137225" cy="701441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4" name="Group 203"/>
            <p:cNvGrpSpPr/>
            <p:nvPr/>
          </p:nvGrpSpPr>
          <p:grpSpPr>
            <a:xfrm>
              <a:off x="5261204" y="4570315"/>
              <a:ext cx="1688424" cy="169883"/>
              <a:chOff x="8274081" y="3773349"/>
              <a:chExt cx="1688424" cy="702915"/>
            </a:xfrm>
          </p:grpSpPr>
          <p:cxnSp>
            <p:nvCxnSpPr>
              <p:cNvPr id="205" name="Straight Connector 204"/>
              <p:cNvCxnSpPr/>
              <p:nvPr/>
            </p:nvCxnSpPr>
            <p:spPr>
              <a:xfrm>
                <a:off x="8274081" y="3773349"/>
                <a:ext cx="770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Connector 205"/>
              <p:cNvCxnSpPr/>
              <p:nvPr/>
            </p:nvCxnSpPr>
            <p:spPr>
              <a:xfrm>
                <a:off x="8843463" y="3774086"/>
                <a:ext cx="770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Straight Connector 206"/>
              <p:cNvCxnSpPr/>
              <p:nvPr/>
            </p:nvCxnSpPr>
            <p:spPr>
              <a:xfrm>
                <a:off x="9412076" y="3774086"/>
                <a:ext cx="770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Straight Connector 207"/>
              <p:cNvCxnSpPr/>
              <p:nvPr/>
            </p:nvCxnSpPr>
            <p:spPr>
              <a:xfrm>
                <a:off x="9961735" y="3774086"/>
                <a:ext cx="770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Straight Connector 208"/>
              <p:cNvCxnSpPr/>
              <p:nvPr/>
            </p:nvCxnSpPr>
            <p:spPr>
              <a:xfrm>
                <a:off x="8274081" y="3773349"/>
                <a:ext cx="1688424" cy="702915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Straight Connector 209"/>
              <p:cNvCxnSpPr/>
              <p:nvPr/>
            </p:nvCxnSpPr>
            <p:spPr>
              <a:xfrm flipH="1">
                <a:off x="8274851" y="3774086"/>
                <a:ext cx="1686884" cy="701441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Straight Connector 210"/>
              <p:cNvCxnSpPr/>
              <p:nvPr/>
            </p:nvCxnSpPr>
            <p:spPr>
              <a:xfrm>
                <a:off x="8843463" y="3774086"/>
                <a:ext cx="1119042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Straight Connector 211"/>
              <p:cNvCxnSpPr/>
              <p:nvPr/>
            </p:nvCxnSpPr>
            <p:spPr>
              <a:xfrm>
                <a:off x="9412076" y="3774086"/>
                <a:ext cx="550429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Straight Connector 212"/>
              <p:cNvCxnSpPr/>
              <p:nvPr/>
            </p:nvCxnSpPr>
            <p:spPr>
              <a:xfrm flipH="1">
                <a:off x="8274851" y="3774086"/>
                <a:ext cx="568612" cy="701441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Straight Connector 213"/>
              <p:cNvCxnSpPr/>
              <p:nvPr/>
            </p:nvCxnSpPr>
            <p:spPr>
              <a:xfrm flipH="1">
                <a:off x="8844233" y="3774086"/>
                <a:ext cx="567843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Straight Connector 214"/>
              <p:cNvCxnSpPr/>
              <p:nvPr/>
            </p:nvCxnSpPr>
            <p:spPr>
              <a:xfrm>
                <a:off x="8274081" y="3773349"/>
                <a:ext cx="570152" cy="702915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Straight Connector 215"/>
              <p:cNvCxnSpPr/>
              <p:nvPr/>
            </p:nvCxnSpPr>
            <p:spPr>
              <a:xfrm>
                <a:off x="8843463" y="3774086"/>
                <a:ext cx="569383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Straight Connector 216"/>
              <p:cNvCxnSpPr/>
              <p:nvPr/>
            </p:nvCxnSpPr>
            <p:spPr>
              <a:xfrm flipH="1">
                <a:off x="9412846" y="3774086"/>
                <a:ext cx="548889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Straight Connector 217"/>
              <p:cNvCxnSpPr/>
              <p:nvPr/>
            </p:nvCxnSpPr>
            <p:spPr>
              <a:xfrm flipH="1">
                <a:off x="8844233" y="3774086"/>
                <a:ext cx="1117502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Straight Connector 218"/>
              <p:cNvCxnSpPr/>
              <p:nvPr/>
            </p:nvCxnSpPr>
            <p:spPr>
              <a:xfrm>
                <a:off x="8274081" y="3773349"/>
                <a:ext cx="1138765" cy="702915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Straight Connector 219"/>
              <p:cNvCxnSpPr/>
              <p:nvPr/>
            </p:nvCxnSpPr>
            <p:spPr>
              <a:xfrm flipH="1">
                <a:off x="8274851" y="3774086"/>
                <a:ext cx="1137225" cy="701441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31" name="TextBox 130"/>
          <p:cNvSpPr txBox="1"/>
          <p:nvPr/>
        </p:nvSpPr>
        <p:spPr>
          <a:xfrm>
            <a:off x="7116619" y="3305545"/>
            <a:ext cx="50484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 smtClean="0"/>
              <a:t>v</a:t>
            </a:r>
            <a:r>
              <a:rPr lang="en-US" sz="3200" i="1" baseline="-25000" dirty="0" smtClean="0"/>
              <a:t>i</a:t>
            </a:r>
            <a:endParaRPr lang="en-US" sz="3200" i="1" baseline="-25000" dirty="0"/>
          </a:p>
        </p:txBody>
      </p:sp>
      <p:sp>
        <p:nvSpPr>
          <p:cNvPr id="132" name="TextBox 131"/>
          <p:cNvSpPr txBox="1"/>
          <p:nvPr/>
        </p:nvSpPr>
        <p:spPr>
          <a:xfrm>
            <a:off x="11491278" y="2631558"/>
            <a:ext cx="63235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 smtClean="0"/>
              <a:t>V</a:t>
            </a:r>
            <a:r>
              <a:rPr lang="en-US" sz="3200" i="1" baseline="-25000" dirty="0" smtClean="0"/>
              <a:t>o</a:t>
            </a:r>
            <a:endParaRPr lang="en-US" sz="3200" i="1" baseline="-25000" dirty="0"/>
          </a:p>
        </p:txBody>
      </p:sp>
    </p:spTree>
    <p:extLst>
      <p:ext uri="{BB962C8B-B14F-4D97-AF65-F5344CB8AC3E}">
        <p14:creationId xmlns:p14="http://schemas.microsoft.com/office/powerpoint/2010/main" val="3794428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857749" y="750828"/>
            <a:ext cx="3421357" cy="2409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54953" y="188194"/>
            <a:ext cx="80867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tx2"/>
                </a:solidFill>
              </a:rPr>
              <a:t>Word2Vec </a:t>
            </a:r>
            <a:r>
              <a:rPr lang="en-US" sz="3600" dirty="0" err="1" smtClean="0">
                <a:solidFill>
                  <a:schemeClr val="tx2"/>
                </a:solidFill>
              </a:rPr>
              <a:t>vs</a:t>
            </a:r>
            <a:r>
              <a:rPr lang="en-US" sz="3600" dirty="0" smtClean="0">
                <a:solidFill>
                  <a:schemeClr val="tx2"/>
                </a:solidFill>
              </a:rPr>
              <a:t> Im2Vec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38" name="Picture 2" descr="Lab41 Logo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652357" y="254936"/>
            <a:ext cx="1539643" cy="393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0" name="Straight Connector 39"/>
          <p:cNvCxnSpPr/>
          <p:nvPr/>
        </p:nvCxnSpPr>
        <p:spPr>
          <a:xfrm>
            <a:off x="14288" y="378616"/>
            <a:ext cx="0" cy="816084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4279106" y="774918"/>
            <a:ext cx="6979444" cy="0"/>
          </a:xfrm>
          <a:prstGeom prst="line">
            <a:avLst/>
          </a:prstGeom>
          <a:ln w="254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883528" y="786658"/>
            <a:ext cx="100728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accent2"/>
                </a:solidFill>
              </a:rPr>
              <a:t>Final Layer is 2048 x 6,000,000</a:t>
            </a:r>
            <a:endParaRPr lang="en-US" sz="2000" dirty="0">
              <a:solidFill>
                <a:schemeClr val="accent2"/>
              </a:solidFill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38200" y="3265229"/>
            <a:ext cx="10515600" cy="2508613"/>
          </a:xfrm>
        </p:spPr>
        <p:txBody>
          <a:bodyPr/>
          <a:lstStyle/>
          <a:p>
            <a:r>
              <a:rPr lang="en-US" dirty="0" smtClean="0"/>
              <a:t>Original word vector optimization: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Optimization with respect to images: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2862776" y="1224194"/>
            <a:ext cx="7749726" cy="1658082"/>
            <a:chOff x="1260432" y="1035906"/>
            <a:chExt cx="12960676" cy="2551822"/>
          </a:xfrm>
        </p:grpSpPr>
        <p:sp>
          <p:nvSpPr>
            <p:cNvPr id="132" name="Oval 131"/>
            <p:cNvSpPr/>
            <p:nvPr/>
          </p:nvSpPr>
          <p:spPr>
            <a:xfrm>
              <a:off x="5105397" y="1445359"/>
              <a:ext cx="260951" cy="23184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33" name="Oval 132"/>
            <p:cNvSpPr/>
            <p:nvPr/>
          </p:nvSpPr>
          <p:spPr>
            <a:xfrm>
              <a:off x="5566521" y="1445890"/>
              <a:ext cx="260951" cy="23184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34" name="Oval 133"/>
            <p:cNvSpPr/>
            <p:nvPr/>
          </p:nvSpPr>
          <p:spPr>
            <a:xfrm>
              <a:off x="6027023" y="1445890"/>
              <a:ext cx="260951" cy="23184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35" name="Oval 134"/>
            <p:cNvSpPr/>
            <p:nvPr/>
          </p:nvSpPr>
          <p:spPr>
            <a:xfrm>
              <a:off x="6472174" y="1445890"/>
              <a:ext cx="260951" cy="23184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228" name="TextBox 227"/>
            <p:cNvSpPr txBox="1"/>
            <p:nvPr/>
          </p:nvSpPr>
          <p:spPr>
            <a:xfrm>
              <a:off x="4928469" y="1139332"/>
              <a:ext cx="568870" cy="3552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 smtClean="0"/>
                <a:t>Cat</a:t>
              </a:r>
              <a:endParaRPr lang="en-US" sz="900" dirty="0"/>
            </a:p>
          </p:txBody>
        </p:sp>
        <p:sp>
          <p:nvSpPr>
            <p:cNvPr id="229" name="TextBox 228"/>
            <p:cNvSpPr txBox="1"/>
            <p:nvPr/>
          </p:nvSpPr>
          <p:spPr>
            <a:xfrm>
              <a:off x="5389594" y="1139863"/>
              <a:ext cx="620236" cy="3552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 smtClean="0"/>
                <a:t>Dog</a:t>
              </a:r>
              <a:endParaRPr lang="en-US" sz="900" dirty="0"/>
            </a:p>
          </p:txBody>
        </p:sp>
        <p:sp>
          <p:nvSpPr>
            <p:cNvPr id="230" name="TextBox 229"/>
            <p:cNvSpPr txBox="1"/>
            <p:nvPr/>
          </p:nvSpPr>
          <p:spPr>
            <a:xfrm>
              <a:off x="5850094" y="1139863"/>
              <a:ext cx="571509" cy="3552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 smtClean="0"/>
                <a:t>Car</a:t>
              </a:r>
              <a:endParaRPr lang="en-US" sz="900" dirty="0"/>
            </a:p>
          </p:txBody>
        </p:sp>
        <p:sp>
          <p:nvSpPr>
            <p:cNvPr id="231" name="TextBox 230"/>
            <p:cNvSpPr txBox="1"/>
            <p:nvPr/>
          </p:nvSpPr>
          <p:spPr>
            <a:xfrm>
              <a:off x="6249819" y="1140392"/>
              <a:ext cx="662271" cy="3552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 smtClean="0"/>
                <a:t>Tree</a:t>
              </a:r>
              <a:endParaRPr lang="en-US" sz="900" dirty="0"/>
            </a:p>
          </p:txBody>
        </p:sp>
        <p:sp>
          <p:nvSpPr>
            <p:cNvPr id="233" name="Oval 232"/>
            <p:cNvSpPr/>
            <p:nvPr/>
          </p:nvSpPr>
          <p:spPr>
            <a:xfrm>
              <a:off x="3279364" y="1432251"/>
              <a:ext cx="260951" cy="23184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234" name="Oval 233"/>
            <p:cNvSpPr/>
            <p:nvPr/>
          </p:nvSpPr>
          <p:spPr>
            <a:xfrm>
              <a:off x="3740489" y="1446419"/>
              <a:ext cx="260951" cy="23184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235" name="Oval 234"/>
            <p:cNvSpPr/>
            <p:nvPr/>
          </p:nvSpPr>
          <p:spPr>
            <a:xfrm>
              <a:off x="4200990" y="1446419"/>
              <a:ext cx="260951" cy="23184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236" name="Oval 235"/>
            <p:cNvSpPr/>
            <p:nvPr/>
          </p:nvSpPr>
          <p:spPr>
            <a:xfrm>
              <a:off x="4630791" y="1446419"/>
              <a:ext cx="260951" cy="23184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237" name="Oval 236"/>
            <p:cNvSpPr/>
            <p:nvPr/>
          </p:nvSpPr>
          <p:spPr>
            <a:xfrm>
              <a:off x="6932676" y="1418614"/>
              <a:ext cx="260951" cy="23184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238" name="Oval 237"/>
            <p:cNvSpPr/>
            <p:nvPr/>
          </p:nvSpPr>
          <p:spPr>
            <a:xfrm>
              <a:off x="7393800" y="1419144"/>
              <a:ext cx="260951" cy="23184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239" name="Oval 238"/>
            <p:cNvSpPr/>
            <p:nvPr/>
          </p:nvSpPr>
          <p:spPr>
            <a:xfrm>
              <a:off x="7854302" y="1419144"/>
              <a:ext cx="260951" cy="23184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240" name="Oval 239"/>
            <p:cNvSpPr/>
            <p:nvPr/>
          </p:nvSpPr>
          <p:spPr>
            <a:xfrm>
              <a:off x="8299453" y="1419144"/>
              <a:ext cx="260951" cy="23184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241" name="Oval 240"/>
            <p:cNvSpPr/>
            <p:nvPr/>
          </p:nvSpPr>
          <p:spPr>
            <a:xfrm>
              <a:off x="1468060" y="1432251"/>
              <a:ext cx="260951" cy="23184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242" name="Oval 241"/>
            <p:cNvSpPr/>
            <p:nvPr/>
          </p:nvSpPr>
          <p:spPr>
            <a:xfrm>
              <a:off x="1913834" y="1432782"/>
              <a:ext cx="260951" cy="23184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243" name="Oval 242"/>
            <p:cNvSpPr/>
            <p:nvPr/>
          </p:nvSpPr>
          <p:spPr>
            <a:xfrm>
              <a:off x="2374336" y="1432782"/>
              <a:ext cx="260951" cy="23184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244" name="Oval 243"/>
            <p:cNvSpPr/>
            <p:nvPr/>
          </p:nvSpPr>
          <p:spPr>
            <a:xfrm>
              <a:off x="2834837" y="1432782"/>
              <a:ext cx="260951" cy="23184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245" name="Oval 244"/>
            <p:cNvSpPr/>
            <p:nvPr/>
          </p:nvSpPr>
          <p:spPr>
            <a:xfrm>
              <a:off x="8774680" y="1432252"/>
              <a:ext cx="260951" cy="23184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246" name="Oval 245"/>
            <p:cNvSpPr/>
            <p:nvPr/>
          </p:nvSpPr>
          <p:spPr>
            <a:xfrm>
              <a:off x="9235804" y="1432782"/>
              <a:ext cx="260951" cy="23184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247" name="Oval 246"/>
            <p:cNvSpPr/>
            <p:nvPr/>
          </p:nvSpPr>
          <p:spPr>
            <a:xfrm>
              <a:off x="9696306" y="1432782"/>
              <a:ext cx="260951" cy="23184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248" name="Oval 247"/>
            <p:cNvSpPr/>
            <p:nvPr/>
          </p:nvSpPr>
          <p:spPr>
            <a:xfrm>
              <a:off x="10141457" y="1432782"/>
              <a:ext cx="260951" cy="23184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249" name="TextBox 248"/>
            <p:cNvSpPr txBox="1"/>
            <p:nvPr/>
          </p:nvSpPr>
          <p:spPr>
            <a:xfrm>
              <a:off x="1260432" y="1126224"/>
              <a:ext cx="742760" cy="3552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 smtClean="0"/>
                <a:t>Plane</a:t>
              </a:r>
              <a:endParaRPr lang="en-US" sz="900" dirty="0"/>
            </a:p>
          </p:txBody>
        </p:sp>
        <p:sp>
          <p:nvSpPr>
            <p:cNvPr id="250" name="TextBox 249"/>
            <p:cNvSpPr txBox="1"/>
            <p:nvPr/>
          </p:nvSpPr>
          <p:spPr>
            <a:xfrm>
              <a:off x="2611859" y="1113116"/>
              <a:ext cx="809206" cy="3552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 smtClean="0"/>
                <a:t>Phone</a:t>
              </a:r>
              <a:endParaRPr lang="en-US" sz="900" dirty="0"/>
            </a:p>
          </p:txBody>
        </p:sp>
        <p:sp>
          <p:nvSpPr>
            <p:cNvPr id="251" name="TextBox 250"/>
            <p:cNvSpPr txBox="1"/>
            <p:nvPr/>
          </p:nvSpPr>
          <p:spPr>
            <a:xfrm>
              <a:off x="9944074" y="1113645"/>
              <a:ext cx="705154" cy="3552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 smtClean="0"/>
                <a:t>Book</a:t>
              </a:r>
              <a:endParaRPr lang="en-US" sz="900" dirty="0"/>
            </a:p>
          </p:txBody>
        </p:sp>
        <p:sp>
          <p:nvSpPr>
            <p:cNvPr id="252" name="TextBox 251"/>
            <p:cNvSpPr txBox="1"/>
            <p:nvPr/>
          </p:nvSpPr>
          <p:spPr>
            <a:xfrm>
              <a:off x="7641565" y="1113645"/>
              <a:ext cx="682346" cy="3552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 smtClean="0"/>
                <a:t>Vase</a:t>
              </a:r>
              <a:endParaRPr lang="en-US" sz="900" dirty="0"/>
            </a:p>
          </p:txBody>
        </p:sp>
        <p:sp>
          <p:nvSpPr>
            <p:cNvPr id="253" name="Rectangle 252"/>
            <p:cNvSpPr/>
            <p:nvPr/>
          </p:nvSpPr>
          <p:spPr>
            <a:xfrm>
              <a:off x="1513486" y="1704484"/>
              <a:ext cx="138148" cy="448999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254" name="Rectangle 253"/>
            <p:cNvSpPr/>
            <p:nvPr/>
          </p:nvSpPr>
          <p:spPr>
            <a:xfrm>
              <a:off x="1974612" y="1705014"/>
              <a:ext cx="138148" cy="448999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255" name="Rectangle 254"/>
            <p:cNvSpPr/>
            <p:nvPr/>
          </p:nvSpPr>
          <p:spPr>
            <a:xfrm>
              <a:off x="2435736" y="1705544"/>
              <a:ext cx="138148" cy="448999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256" name="Rectangle 255"/>
            <p:cNvSpPr/>
            <p:nvPr/>
          </p:nvSpPr>
          <p:spPr>
            <a:xfrm>
              <a:off x="2896861" y="1706075"/>
              <a:ext cx="138148" cy="448999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257" name="Rectangle 256"/>
            <p:cNvSpPr/>
            <p:nvPr/>
          </p:nvSpPr>
          <p:spPr>
            <a:xfrm>
              <a:off x="3340765" y="1705014"/>
              <a:ext cx="138148" cy="448999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258" name="Rectangle 257"/>
            <p:cNvSpPr/>
            <p:nvPr/>
          </p:nvSpPr>
          <p:spPr>
            <a:xfrm>
              <a:off x="3801890" y="1705544"/>
              <a:ext cx="138148" cy="448999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259" name="Rectangle 258"/>
            <p:cNvSpPr/>
            <p:nvPr/>
          </p:nvSpPr>
          <p:spPr>
            <a:xfrm>
              <a:off x="4263014" y="1706074"/>
              <a:ext cx="138148" cy="448999"/>
            </a:xfrm>
            <a:prstGeom prst="rect">
              <a:avLst/>
            </a:prstGeom>
            <a:solidFill>
              <a:srgbClr val="008000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260" name="Rectangle 259"/>
            <p:cNvSpPr/>
            <p:nvPr/>
          </p:nvSpPr>
          <p:spPr>
            <a:xfrm>
              <a:off x="4724139" y="1706605"/>
              <a:ext cx="138148" cy="448999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261" name="Rectangle 260"/>
            <p:cNvSpPr/>
            <p:nvPr/>
          </p:nvSpPr>
          <p:spPr>
            <a:xfrm>
              <a:off x="5167420" y="1705014"/>
              <a:ext cx="138148" cy="448999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262" name="Rectangle 261"/>
            <p:cNvSpPr/>
            <p:nvPr/>
          </p:nvSpPr>
          <p:spPr>
            <a:xfrm>
              <a:off x="5628545" y="1705544"/>
              <a:ext cx="138148" cy="448999"/>
            </a:xfrm>
            <a:prstGeom prst="rect">
              <a:avLst/>
            </a:prstGeom>
            <a:solidFill>
              <a:srgbClr val="008000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263" name="Rectangle 262"/>
            <p:cNvSpPr/>
            <p:nvPr/>
          </p:nvSpPr>
          <p:spPr>
            <a:xfrm>
              <a:off x="6089669" y="1706074"/>
              <a:ext cx="138148" cy="448999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264" name="Rectangle 263"/>
            <p:cNvSpPr/>
            <p:nvPr/>
          </p:nvSpPr>
          <p:spPr>
            <a:xfrm>
              <a:off x="6550795" y="1706605"/>
              <a:ext cx="138148" cy="448999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265" name="Rectangle 264"/>
            <p:cNvSpPr/>
            <p:nvPr/>
          </p:nvSpPr>
          <p:spPr>
            <a:xfrm>
              <a:off x="6994698" y="1705544"/>
              <a:ext cx="138148" cy="448999"/>
            </a:xfrm>
            <a:prstGeom prst="rect">
              <a:avLst/>
            </a:prstGeom>
            <a:solidFill>
              <a:srgbClr val="008000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266" name="Rectangle 265"/>
            <p:cNvSpPr/>
            <p:nvPr/>
          </p:nvSpPr>
          <p:spPr>
            <a:xfrm>
              <a:off x="7455823" y="1706074"/>
              <a:ext cx="138148" cy="448999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267" name="Rectangle 266"/>
            <p:cNvSpPr/>
            <p:nvPr/>
          </p:nvSpPr>
          <p:spPr>
            <a:xfrm>
              <a:off x="7916948" y="1706604"/>
              <a:ext cx="138148" cy="448999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268" name="Rectangle 267"/>
            <p:cNvSpPr/>
            <p:nvPr/>
          </p:nvSpPr>
          <p:spPr>
            <a:xfrm>
              <a:off x="8378073" y="1707135"/>
              <a:ext cx="138148" cy="448999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269" name="Rectangle 268"/>
            <p:cNvSpPr/>
            <p:nvPr/>
          </p:nvSpPr>
          <p:spPr>
            <a:xfrm>
              <a:off x="8837326" y="1706075"/>
              <a:ext cx="138148" cy="448999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270" name="Rectangle 269"/>
            <p:cNvSpPr/>
            <p:nvPr/>
          </p:nvSpPr>
          <p:spPr>
            <a:xfrm>
              <a:off x="9298451" y="1706605"/>
              <a:ext cx="138148" cy="448999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271" name="Rectangle 270"/>
            <p:cNvSpPr/>
            <p:nvPr/>
          </p:nvSpPr>
          <p:spPr>
            <a:xfrm>
              <a:off x="9759576" y="1707135"/>
              <a:ext cx="138148" cy="448999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272" name="Rectangle 271"/>
            <p:cNvSpPr/>
            <p:nvPr/>
          </p:nvSpPr>
          <p:spPr>
            <a:xfrm>
              <a:off x="10220701" y="1707666"/>
              <a:ext cx="138148" cy="448999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273" name="TextBox 272"/>
            <p:cNvSpPr txBox="1"/>
            <p:nvPr/>
          </p:nvSpPr>
          <p:spPr>
            <a:xfrm>
              <a:off x="3885912" y="1126753"/>
              <a:ext cx="847377" cy="3552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 smtClean="0"/>
                <a:t>Canine</a:t>
              </a:r>
              <a:endParaRPr lang="en-US" sz="900" dirty="0"/>
            </a:p>
          </p:txBody>
        </p:sp>
        <p:sp>
          <p:nvSpPr>
            <p:cNvPr id="274" name="TextBox 273"/>
            <p:cNvSpPr txBox="1"/>
            <p:nvPr/>
          </p:nvSpPr>
          <p:spPr>
            <a:xfrm>
              <a:off x="6694969" y="1140392"/>
              <a:ext cx="866458" cy="3552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 smtClean="0"/>
                <a:t>Animal</a:t>
              </a:r>
              <a:endParaRPr lang="en-US" sz="900" dirty="0"/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5464630" y="2286342"/>
              <a:ext cx="1527605" cy="1301386"/>
              <a:chOff x="5061421" y="3567913"/>
              <a:chExt cx="2068268" cy="2008643"/>
            </a:xfrm>
          </p:grpSpPr>
          <p:sp>
            <p:nvSpPr>
              <p:cNvPr id="276" name="Rectangle 275"/>
              <p:cNvSpPr/>
              <p:nvPr/>
            </p:nvSpPr>
            <p:spPr>
              <a:xfrm rot="16200000">
                <a:off x="5962991" y="3101513"/>
                <a:ext cx="147824" cy="1080623"/>
              </a:xfrm>
              <a:prstGeom prst="rect">
                <a:avLst/>
              </a:prstGeom>
              <a:solidFill>
                <a:srgbClr val="3366FF"/>
              </a:solidFill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grpSp>
            <p:nvGrpSpPr>
              <p:cNvPr id="277" name="Group 276"/>
              <p:cNvGrpSpPr/>
              <p:nvPr/>
            </p:nvGrpSpPr>
            <p:grpSpPr>
              <a:xfrm>
                <a:off x="5061421" y="3906054"/>
                <a:ext cx="2068268" cy="1670502"/>
                <a:chOff x="5118282" y="3337319"/>
                <a:chExt cx="2068268" cy="1670502"/>
              </a:xfrm>
            </p:grpSpPr>
            <p:sp>
              <p:nvSpPr>
                <p:cNvPr id="278" name="Oval 277"/>
                <p:cNvSpPr/>
                <p:nvPr/>
              </p:nvSpPr>
              <p:spPr>
                <a:xfrm>
                  <a:off x="5118282" y="3337319"/>
                  <a:ext cx="322214" cy="322283"/>
                </a:xfrm>
                <a:prstGeom prst="ellipse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sp>
              <p:nvSpPr>
                <p:cNvPr id="279" name="Oval 278"/>
                <p:cNvSpPr/>
                <p:nvPr/>
              </p:nvSpPr>
              <p:spPr>
                <a:xfrm>
                  <a:off x="5687664" y="3338056"/>
                  <a:ext cx="322214" cy="322283"/>
                </a:xfrm>
                <a:prstGeom prst="ellipse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sp>
              <p:nvSpPr>
                <p:cNvPr id="280" name="Oval 279"/>
                <p:cNvSpPr/>
                <p:nvPr/>
              </p:nvSpPr>
              <p:spPr>
                <a:xfrm>
                  <a:off x="6256277" y="3338056"/>
                  <a:ext cx="322214" cy="322283"/>
                </a:xfrm>
                <a:prstGeom prst="ellipse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sp>
              <p:nvSpPr>
                <p:cNvPr id="281" name="Oval 280"/>
                <p:cNvSpPr/>
                <p:nvPr/>
              </p:nvSpPr>
              <p:spPr>
                <a:xfrm>
                  <a:off x="6805936" y="3338056"/>
                  <a:ext cx="322214" cy="322283"/>
                </a:xfrm>
                <a:prstGeom prst="ellipse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sp>
              <p:nvSpPr>
                <p:cNvPr id="282" name="Oval 281"/>
                <p:cNvSpPr/>
                <p:nvPr/>
              </p:nvSpPr>
              <p:spPr>
                <a:xfrm>
                  <a:off x="5137236" y="3811265"/>
                  <a:ext cx="322214" cy="322283"/>
                </a:xfrm>
                <a:prstGeom prst="ellipse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sp>
              <p:nvSpPr>
                <p:cNvPr id="283" name="Oval 282"/>
                <p:cNvSpPr/>
                <p:nvPr/>
              </p:nvSpPr>
              <p:spPr>
                <a:xfrm>
                  <a:off x="5706618" y="3812002"/>
                  <a:ext cx="322214" cy="322283"/>
                </a:xfrm>
                <a:prstGeom prst="ellipse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sp>
              <p:nvSpPr>
                <p:cNvPr id="284" name="Oval 283"/>
                <p:cNvSpPr/>
                <p:nvPr/>
              </p:nvSpPr>
              <p:spPr>
                <a:xfrm>
                  <a:off x="6275231" y="3812002"/>
                  <a:ext cx="322214" cy="322283"/>
                </a:xfrm>
                <a:prstGeom prst="ellipse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sp>
              <p:nvSpPr>
                <p:cNvPr id="285" name="Oval 284"/>
                <p:cNvSpPr/>
                <p:nvPr/>
              </p:nvSpPr>
              <p:spPr>
                <a:xfrm>
                  <a:off x="6824890" y="3812002"/>
                  <a:ext cx="322214" cy="322283"/>
                </a:xfrm>
                <a:prstGeom prst="ellipse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grpSp>
              <p:nvGrpSpPr>
                <p:cNvPr id="286" name="Group 285"/>
                <p:cNvGrpSpPr/>
                <p:nvPr/>
              </p:nvGrpSpPr>
              <p:grpSpPr>
                <a:xfrm>
                  <a:off x="5222527" y="3659601"/>
                  <a:ext cx="1688424" cy="169883"/>
                  <a:chOff x="8274081" y="3773349"/>
                  <a:chExt cx="1688424" cy="702915"/>
                </a:xfrm>
              </p:grpSpPr>
              <p:cxnSp>
                <p:nvCxnSpPr>
                  <p:cNvPr id="329" name="Straight Connector 328"/>
                  <p:cNvCxnSpPr/>
                  <p:nvPr/>
                </p:nvCxnSpPr>
                <p:spPr>
                  <a:xfrm>
                    <a:off x="8274081" y="3773349"/>
                    <a:ext cx="770" cy="702178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0" name="Straight Connector 329"/>
                  <p:cNvCxnSpPr/>
                  <p:nvPr/>
                </p:nvCxnSpPr>
                <p:spPr>
                  <a:xfrm>
                    <a:off x="8843463" y="3774086"/>
                    <a:ext cx="770" cy="702178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1" name="Straight Connector 330"/>
                  <p:cNvCxnSpPr/>
                  <p:nvPr/>
                </p:nvCxnSpPr>
                <p:spPr>
                  <a:xfrm>
                    <a:off x="9412076" y="3774086"/>
                    <a:ext cx="770" cy="702178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2" name="Straight Connector 331"/>
                  <p:cNvCxnSpPr/>
                  <p:nvPr/>
                </p:nvCxnSpPr>
                <p:spPr>
                  <a:xfrm>
                    <a:off x="9961735" y="3774086"/>
                    <a:ext cx="770" cy="702178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3" name="Straight Connector 332"/>
                  <p:cNvCxnSpPr/>
                  <p:nvPr/>
                </p:nvCxnSpPr>
                <p:spPr>
                  <a:xfrm>
                    <a:off x="8274081" y="3773349"/>
                    <a:ext cx="1688424" cy="702915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4" name="Straight Connector 333"/>
                  <p:cNvCxnSpPr/>
                  <p:nvPr/>
                </p:nvCxnSpPr>
                <p:spPr>
                  <a:xfrm flipH="1">
                    <a:off x="8274851" y="3774086"/>
                    <a:ext cx="1686884" cy="701441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5" name="Straight Connector 334"/>
                  <p:cNvCxnSpPr/>
                  <p:nvPr/>
                </p:nvCxnSpPr>
                <p:spPr>
                  <a:xfrm>
                    <a:off x="8843463" y="3774086"/>
                    <a:ext cx="1119042" cy="702178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6" name="Straight Connector 335"/>
                  <p:cNvCxnSpPr/>
                  <p:nvPr/>
                </p:nvCxnSpPr>
                <p:spPr>
                  <a:xfrm>
                    <a:off x="9412076" y="3774086"/>
                    <a:ext cx="550429" cy="702178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7" name="Straight Connector 336"/>
                  <p:cNvCxnSpPr/>
                  <p:nvPr/>
                </p:nvCxnSpPr>
                <p:spPr>
                  <a:xfrm flipH="1">
                    <a:off x="8274851" y="3774086"/>
                    <a:ext cx="568612" cy="701441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8" name="Straight Connector 337"/>
                  <p:cNvCxnSpPr/>
                  <p:nvPr/>
                </p:nvCxnSpPr>
                <p:spPr>
                  <a:xfrm flipH="1">
                    <a:off x="8844233" y="3774086"/>
                    <a:ext cx="567843" cy="702178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9" name="Straight Connector 338"/>
                  <p:cNvCxnSpPr/>
                  <p:nvPr/>
                </p:nvCxnSpPr>
                <p:spPr>
                  <a:xfrm>
                    <a:off x="8274081" y="3773349"/>
                    <a:ext cx="570152" cy="702915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0" name="Straight Connector 339"/>
                  <p:cNvCxnSpPr/>
                  <p:nvPr/>
                </p:nvCxnSpPr>
                <p:spPr>
                  <a:xfrm>
                    <a:off x="8843463" y="3774086"/>
                    <a:ext cx="569383" cy="702178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1" name="Straight Connector 340"/>
                  <p:cNvCxnSpPr/>
                  <p:nvPr/>
                </p:nvCxnSpPr>
                <p:spPr>
                  <a:xfrm flipH="1">
                    <a:off x="9412846" y="3774086"/>
                    <a:ext cx="548889" cy="702178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2" name="Straight Connector 341"/>
                  <p:cNvCxnSpPr/>
                  <p:nvPr/>
                </p:nvCxnSpPr>
                <p:spPr>
                  <a:xfrm flipH="1">
                    <a:off x="8844233" y="3774086"/>
                    <a:ext cx="1117502" cy="702178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3" name="Straight Connector 342"/>
                  <p:cNvCxnSpPr/>
                  <p:nvPr/>
                </p:nvCxnSpPr>
                <p:spPr>
                  <a:xfrm>
                    <a:off x="8274081" y="3773349"/>
                    <a:ext cx="1138765" cy="702915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4" name="Straight Connector 343"/>
                  <p:cNvCxnSpPr/>
                  <p:nvPr/>
                </p:nvCxnSpPr>
                <p:spPr>
                  <a:xfrm flipH="1">
                    <a:off x="8274851" y="3774086"/>
                    <a:ext cx="1137225" cy="701441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287" name="Oval 286"/>
                <p:cNvSpPr/>
                <p:nvPr/>
              </p:nvSpPr>
              <p:spPr>
                <a:xfrm>
                  <a:off x="5156960" y="4266989"/>
                  <a:ext cx="322214" cy="322283"/>
                </a:xfrm>
                <a:prstGeom prst="ellipse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sp>
              <p:nvSpPr>
                <p:cNvPr id="288" name="Oval 287"/>
                <p:cNvSpPr/>
                <p:nvPr/>
              </p:nvSpPr>
              <p:spPr>
                <a:xfrm>
                  <a:off x="5726342" y="4267726"/>
                  <a:ext cx="322214" cy="322283"/>
                </a:xfrm>
                <a:prstGeom prst="ellipse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sp>
              <p:nvSpPr>
                <p:cNvPr id="289" name="Oval 288"/>
                <p:cNvSpPr/>
                <p:nvPr/>
              </p:nvSpPr>
              <p:spPr>
                <a:xfrm>
                  <a:off x="6294955" y="4267726"/>
                  <a:ext cx="322214" cy="322283"/>
                </a:xfrm>
                <a:prstGeom prst="ellipse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sp>
              <p:nvSpPr>
                <p:cNvPr id="290" name="Oval 289"/>
                <p:cNvSpPr/>
                <p:nvPr/>
              </p:nvSpPr>
              <p:spPr>
                <a:xfrm>
                  <a:off x="6844614" y="4267726"/>
                  <a:ext cx="322214" cy="322283"/>
                </a:xfrm>
                <a:prstGeom prst="ellipse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sp>
              <p:nvSpPr>
                <p:cNvPr id="291" name="Oval 290"/>
                <p:cNvSpPr/>
                <p:nvPr/>
              </p:nvSpPr>
              <p:spPr>
                <a:xfrm>
                  <a:off x="5176682" y="4684801"/>
                  <a:ext cx="322214" cy="322283"/>
                </a:xfrm>
                <a:prstGeom prst="ellipse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sp>
              <p:nvSpPr>
                <p:cNvPr id="292" name="Oval 291"/>
                <p:cNvSpPr/>
                <p:nvPr/>
              </p:nvSpPr>
              <p:spPr>
                <a:xfrm>
                  <a:off x="5746064" y="4685538"/>
                  <a:ext cx="322214" cy="322283"/>
                </a:xfrm>
                <a:prstGeom prst="ellipse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sp>
              <p:nvSpPr>
                <p:cNvPr id="293" name="Oval 292"/>
                <p:cNvSpPr/>
                <p:nvPr/>
              </p:nvSpPr>
              <p:spPr>
                <a:xfrm>
                  <a:off x="6314677" y="4685538"/>
                  <a:ext cx="322214" cy="322283"/>
                </a:xfrm>
                <a:prstGeom prst="ellipse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sp>
              <p:nvSpPr>
                <p:cNvPr id="294" name="Oval 293"/>
                <p:cNvSpPr/>
                <p:nvPr/>
              </p:nvSpPr>
              <p:spPr>
                <a:xfrm>
                  <a:off x="6864336" y="4685538"/>
                  <a:ext cx="322214" cy="322283"/>
                </a:xfrm>
                <a:prstGeom prst="ellipse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grpSp>
              <p:nvGrpSpPr>
                <p:cNvPr id="295" name="Group 294"/>
                <p:cNvGrpSpPr/>
                <p:nvPr/>
              </p:nvGrpSpPr>
              <p:grpSpPr>
                <a:xfrm>
                  <a:off x="5261205" y="4134284"/>
                  <a:ext cx="1688424" cy="169883"/>
                  <a:chOff x="8274081" y="3773349"/>
                  <a:chExt cx="1688424" cy="702915"/>
                </a:xfrm>
              </p:grpSpPr>
              <p:cxnSp>
                <p:nvCxnSpPr>
                  <p:cNvPr id="313" name="Straight Connector 312"/>
                  <p:cNvCxnSpPr/>
                  <p:nvPr/>
                </p:nvCxnSpPr>
                <p:spPr>
                  <a:xfrm>
                    <a:off x="8274081" y="3773349"/>
                    <a:ext cx="770" cy="702178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4" name="Straight Connector 313"/>
                  <p:cNvCxnSpPr/>
                  <p:nvPr/>
                </p:nvCxnSpPr>
                <p:spPr>
                  <a:xfrm>
                    <a:off x="8843463" y="3774086"/>
                    <a:ext cx="770" cy="702178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5" name="Straight Connector 314"/>
                  <p:cNvCxnSpPr/>
                  <p:nvPr/>
                </p:nvCxnSpPr>
                <p:spPr>
                  <a:xfrm>
                    <a:off x="9412076" y="3774086"/>
                    <a:ext cx="770" cy="702178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6" name="Straight Connector 315"/>
                  <p:cNvCxnSpPr/>
                  <p:nvPr/>
                </p:nvCxnSpPr>
                <p:spPr>
                  <a:xfrm>
                    <a:off x="9961735" y="3774086"/>
                    <a:ext cx="770" cy="702178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7" name="Straight Connector 316"/>
                  <p:cNvCxnSpPr/>
                  <p:nvPr/>
                </p:nvCxnSpPr>
                <p:spPr>
                  <a:xfrm>
                    <a:off x="8274081" y="3773349"/>
                    <a:ext cx="1688424" cy="702915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8" name="Straight Connector 317"/>
                  <p:cNvCxnSpPr/>
                  <p:nvPr/>
                </p:nvCxnSpPr>
                <p:spPr>
                  <a:xfrm flipH="1">
                    <a:off x="8274851" y="3774086"/>
                    <a:ext cx="1686884" cy="701441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9" name="Straight Connector 318"/>
                  <p:cNvCxnSpPr/>
                  <p:nvPr/>
                </p:nvCxnSpPr>
                <p:spPr>
                  <a:xfrm>
                    <a:off x="8843463" y="3774086"/>
                    <a:ext cx="1119042" cy="702178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0" name="Straight Connector 319"/>
                  <p:cNvCxnSpPr/>
                  <p:nvPr/>
                </p:nvCxnSpPr>
                <p:spPr>
                  <a:xfrm>
                    <a:off x="9412076" y="3774086"/>
                    <a:ext cx="550429" cy="702178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1" name="Straight Connector 320"/>
                  <p:cNvCxnSpPr/>
                  <p:nvPr/>
                </p:nvCxnSpPr>
                <p:spPr>
                  <a:xfrm flipH="1">
                    <a:off x="8274851" y="3774086"/>
                    <a:ext cx="568612" cy="701441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2" name="Straight Connector 321"/>
                  <p:cNvCxnSpPr/>
                  <p:nvPr/>
                </p:nvCxnSpPr>
                <p:spPr>
                  <a:xfrm flipH="1">
                    <a:off x="8844233" y="3774086"/>
                    <a:ext cx="567843" cy="702178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3" name="Straight Connector 322"/>
                  <p:cNvCxnSpPr/>
                  <p:nvPr/>
                </p:nvCxnSpPr>
                <p:spPr>
                  <a:xfrm>
                    <a:off x="8274081" y="3773349"/>
                    <a:ext cx="570152" cy="702915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4" name="Straight Connector 323"/>
                  <p:cNvCxnSpPr/>
                  <p:nvPr/>
                </p:nvCxnSpPr>
                <p:spPr>
                  <a:xfrm>
                    <a:off x="8843463" y="3774086"/>
                    <a:ext cx="569383" cy="702178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5" name="Straight Connector 324"/>
                  <p:cNvCxnSpPr/>
                  <p:nvPr/>
                </p:nvCxnSpPr>
                <p:spPr>
                  <a:xfrm flipH="1">
                    <a:off x="9412846" y="3774086"/>
                    <a:ext cx="548889" cy="702178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6" name="Straight Connector 325"/>
                  <p:cNvCxnSpPr/>
                  <p:nvPr/>
                </p:nvCxnSpPr>
                <p:spPr>
                  <a:xfrm flipH="1">
                    <a:off x="8844233" y="3774086"/>
                    <a:ext cx="1117502" cy="702178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7" name="Straight Connector 326"/>
                  <p:cNvCxnSpPr/>
                  <p:nvPr/>
                </p:nvCxnSpPr>
                <p:spPr>
                  <a:xfrm>
                    <a:off x="8274081" y="3773349"/>
                    <a:ext cx="1138765" cy="702915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8" name="Straight Connector 327"/>
                  <p:cNvCxnSpPr/>
                  <p:nvPr/>
                </p:nvCxnSpPr>
                <p:spPr>
                  <a:xfrm flipH="1">
                    <a:off x="8274851" y="3774086"/>
                    <a:ext cx="1137225" cy="701441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96" name="Group 295"/>
                <p:cNvGrpSpPr/>
                <p:nvPr/>
              </p:nvGrpSpPr>
              <p:grpSpPr>
                <a:xfrm>
                  <a:off x="5261204" y="4570315"/>
                  <a:ext cx="1688424" cy="169883"/>
                  <a:chOff x="8274081" y="3773349"/>
                  <a:chExt cx="1688424" cy="702915"/>
                </a:xfrm>
              </p:grpSpPr>
              <p:cxnSp>
                <p:nvCxnSpPr>
                  <p:cNvPr id="297" name="Straight Connector 296"/>
                  <p:cNvCxnSpPr/>
                  <p:nvPr/>
                </p:nvCxnSpPr>
                <p:spPr>
                  <a:xfrm>
                    <a:off x="8274081" y="3773349"/>
                    <a:ext cx="770" cy="702178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8" name="Straight Connector 297"/>
                  <p:cNvCxnSpPr/>
                  <p:nvPr/>
                </p:nvCxnSpPr>
                <p:spPr>
                  <a:xfrm>
                    <a:off x="8843463" y="3774086"/>
                    <a:ext cx="770" cy="702178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9" name="Straight Connector 298"/>
                  <p:cNvCxnSpPr/>
                  <p:nvPr/>
                </p:nvCxnSpPr>
                <p:spPr>
                  <a:xfrm>
                    <a:off x="9412076" y="3774086"/>
                    <a:ext cx="770" cy="702178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0" name="Straight Connector 299"/>
                  <p:cNvCxnSpPr/>
                  <p:nvPr/>
                </p:nvCxnSpPr>
                <p:spPr>
                  <a:xfrm>
                    <a:off x="9961735" y="3774086"/>
                    <a:ext cx="770" cy="702178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1" name="Straight Connector 300"/>
                  <p:cNvCxnSpPr/>
                  <p:nvPr/>
                </p:nvCxnSpPr>
                <p:spPr>
                  <a:xfrm>
                    <a:off x="8274081" y="3773349"/>
                    <a:ext cx="1688424" cy="702915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2" name="Straight Connector 301"/>
                  <p:cNvCxnSpPr/>
                  <p:nvPr/>
                </p:nvCxnSpPr>
                <p:spPr>
                  <a:xfrm flipH="1">
                    <a:off x="8274851" y="3774086"/>
                    <a:ext cx="1686884" cy="701441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3" name="Straight Connector 302"/>
                  <p:cNvCxnSpPr/>
                  <p:nvPr/>
                </p:nvCxnSpPr>
                <p:spPr>
                  <a:xfrm>
                    <a:off x="8843463" y="3774086"/>
                    <a:ext cx="1119042" cy="702178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4" name="Straight Connector 303"/>
                  <p:cNvCxnSpPr/>
                  <p:nvPr/>
                </p:nvCxnSpPr>
                <p:spPr>
                  <a:xfrm>
                    <a:off x="9412076" y="3774086"/>
                    <a:ext cx="550429" cy="702178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5" name="Straight Connector 304"/>
                  <p:cNvCxnSpPr/>
                  <p:nvPr/>
                </p:nvCxnSpPr>
                <p:spPr>
                  <a:xfrm flipH="1">
                    <a:off x="8274851" y="3774086"/>
                    <a:ext cx="568612" cy="701441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6" name="Straight Connector 305"/>
                  <p:cNvCxnSpPr/>
                  <p:nvPr/>
                </p:nvCxnSpPr>
                <p:spPr>
                  <a:xfrm flipH="1">
                    <a:off x="8844233" y="3774086"/>
                    <a:ext cx="567843" cy="702178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7" name="Straight Connector 306"/>
                  <p:cNvCxnSpPr/>
                  <p:nvPr/>
                </p:nvCxnSpPr>
                <p:spPr>
                  <a:xfrm>
                    <a:off x="8274081" y="3773349"/>
                    <a:ext cx="570152" cy="702915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8" name="Straight Connector 307"/>
                  <p:cNvCxnSpPr/>
                  <p:nvPr/>
                </p:nvCxnSpPr>
                <p:spPr>
                  <a:xfrm>
                    <a:off x="8843463" y="3774086"/>
                    <a:ext cx="569383" cy="702178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9" name="Straight Connector 308"/>
                  <p:cNvCxnSpPr/>
                  <p:nvPr/>
                </p:nvCxnSpPr>
                <p:spPr>
                  <a:xfrm flipH="1">
                    <a:off x="9412846" y="3774086"/>
                    <a:ext cx="548889" cy="702178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0" name="Straight Connector 309"/>
                  <p:cNvCxnSpPr/>
                  <p:nvPr/>
                </p:nvCxnSpPr>
                <p:spPr>
                  <a:xfrm flipH="1">
                    <a:off x="8844233" y="3774086"/>
                    <a:ext cx="1117502" cy="702178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1" name="Straight Connector 310"/>
                  <p:cNvCxnSpPr/>
                  <p:nvPr/>
                </p:nvCxnSpPr>
                <p:spPr>
                  <a:xfrm>
                    <a:off x="8274081" y="3773349"/>
                    <a:ext cx="1138765" cy="702915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2" name="Straight Connector 311"/>
                  <p:cNvCxnSpPr/>
                  <p:nvPr/>
                </p:nvCxnSpPr>
                <p:spPr>
                  <a:xfrm flipH="1">
                    <a:off x="8274851" y="3774086"/>
                    <a:ext cx="1137225" cy="701441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aphicFrame>
          <p:nvGraphicFramePr>
            <p:cNvPr id="9" name="Object 8"/>
            <p:cNvGraphicFramePr>
              <a:graphicFrameLocks noChangeAspect="1"/>
            </p:cNvGraphicFramePr>
            <p:nvPr>
              <p:extLst/>
            </p:nvPr>
          </p:nvGraphicFramePr>
          <p:xfrm>
            <a:off x="10845425" y="1035906"/>
            <a:ext cx="3375683" cy="163223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242" name="Equation" r:id="rId5" imgW="469900" imgH="215900" progId="Equation.3">
                    <p:embed/>
                  </p:oleObj>
                </mc:Choice>
                <mc:Fallback>
                  <p:oleObj name="Equation" r:id="rId5" imgW="469900" imgH="2159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10845425" y="1035906"/>
                          <a:ext cx="3375683" cy="163223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47" name="Object 346"/>
            <p:cNvGraphicFramePr>
              <a:graphicFrameLocks noChangeAspect="1"/>
            </p:cNvGraphicFramePr>
            <p:nvPr>
              <p:extLst/>
            </p:nvPr>
          </p:nvGraphicFramePr>
          <p:xfrm>
            <a:off x="7922294" y="2027700"/>
            <a:ext cx="941437" cy="152983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243" name="Equation" r:id="rId7" imgW="139700" imgH="215900" progId="Equation.3">
                    <p:embed/>
                  </p:oleObj>
                </mc:Choice>
                <mc:Fallback>
                  <p:oleObj name="Equation" r:id="rId7" imgW="139700" imgH="2159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7922294" y="2027700"/>
                          <a:ext cx="941437" cy="1529834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67859" y="3628035"/>
            <a:ext cx="9265007" cy="116903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4737693" y="5381586"/>
            <a:ext cx="1189464" cy="786075"/>
          </a:xfrm>
          <a:prstGeom prst="rect">
            <a:avLst/>
          </a:prstGeom>
          <a:solidFill>
            <a:srgbClr val="FFFF00">
              <a:alpha val="21000"/>
            </a:srgb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8" name="Rectangle 347"/>
          <p:cNvSpPr/>
          <p:nvPr/>
        </p:nvSpPr>
        <p:spPr>
          <a:xfrm>
            <a:off x="10091476" y="5392895"/>
            <a:ext cx="1189464" cy="786075"/>
          </a:xfrm>
          <a:prstGeom prst="rect">
            <a:avLst/>
          </a:prstGeom>
          <a:solidFill>
            <a:srgbClr val="FFFF00">
              <a:alpha val="21000"/>
            </a:srgb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48577" y="5229240"/>
            <a:ext cx="10437306" cy="116517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-473580" y="613426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0673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857749" y="750828"/>
            <a:ext cx="3421357" cy="2409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54953" y="188194"/>
            <a:ext cx="80867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tx2"/>
                </a:solidFill>
              </a:rPr>
              <a:t>Implementation Specifics I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09554" y="6147700"/>
            <a:ext cx="673236" cy="642518"/>
          </a:xfrm>
          <a:prstGeom prst="rect">
            <a:avLst/>
          </a:prstGeom>
        </p:spPr>
      </p:pic>
      <p:pic>
        <p:nvPicPr>
          <p:cNvPr id="38" name="Picture 2" descr="Lab41 Logo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652357" y="254936"/>
            <a:ext cx="1539643" cy="393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0" name="Straight Connector 39"/>
          <p:cNvCxnSpPr/>
          <p:nvPr/>
        </p:nvCxnSpPr>
        <p:spPr>
          <a:xfrm>
            <a:off x="14288" y="378616"/>
            <a:ext cx="0" cy="816084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4279106" y="774918"/>
            <a:ext cx="6979444" cy="0"/>
          </a:xfrm>
          <a:prstGeom prst="line">
            <a:avLst/>
          </a:prstGeom>
          <a:ln w="254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883528" y="786658"/>
            <a:ext cx="100728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accent2"/>
                </a:solidFill>
              </a:rPr>
              <a:t>The GPU/CPU Split</a:t>
            </a:r>
            <a:endParaRPr lang="en-US" sz="2000" dirty="0">
              <a:solidFill>
                <a:schemeClr val="accent2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288096" y="1497669"/>
            <a:ext cx="1724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YFCC 100M Tags</a:t>
            </a:r>
            <a:endParaRPr lang="en-US" dirty="0"/>
          </a:p>
        </p:txBody>
      </p:sp>
      <p:sp>
        <p:nvSpPr>
          <p:cNvPr id="189" name="Rectangle 188"/>
          <p:cNvSpPr/>
          <p:nvPr/>
        </p:nvSpPr>
        <p:spPr>
          <a:xfrm rot="16200000">
            <a:off x="5962991" y="3101513"/>
            <a:ext cx="147824" cy="1080623"/>
          </a:xfrm>
          <a:prstGeom prst="rect">
            <a:avLst/>
          </a:prstGeom>
          <a:solidFill>
            <a:srgbClr val="3366FF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" name="Content Placeholder 2"/>
          <p:cNvSpPr>
            <a:spLocks noGrp="1"/>
          </p:cNvSpPr>
          <p:nvPr>
            <p:ph idx="1"/>
          </p:nvPr>
        </p:nvSpPr>
        <p:spPr>
          <a:xfrm>
            <a:off x="345402" y="3905315"/>
            <a:ext cx="4374082" cy="1497670"/>
          </a:xfrm>
        </p:spPr>
        <p:txBody>
          <a:bodyPr>
            <a:normAutofit/>
          </a:bodyPr>
          <a:lstStyle/>
          <a:p>
            <a:r>
              <a:rPr lang="en-US" dirty="0" smtClean="0"/>
              <a:t>Wide Optimization on CPU</a:t>
            </a:r>
          </a:p>
          <a:p>
            <a:r>
              <a:rPr lang="en-US" dirty="0" smtClean="0"/>
              <a:t>Deep Optimization on GPU</a:t>
            </a:r>
            <a:endParaRPr lang="en-US" dirty="0" smtClean="0">
              <a:solidFill>
                <a:srgbClr val="FF0000"/>
              </a:solidFill>
            </a:endParaRPr>
          </a:p>
        </p:txBody>
      </p:sp>
      <p:sp>
        <p:nvSpPr>
          <p:cNvPr id="103" name="Oval 102"/>
          <p:cNvSpPr/>
          <p:nvPr/>
        </p:nvSpPr>
        <p:spPr>
          <a:xfrm>
            <a:off x="5117512" y="2312858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/>
          <p:cNvSpPr/>
          <p:nvPr/>
        </p:nvSpPr>
        <p:spPr>
          <a:xfrm>
            <a:off x="5686894" y="2313595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/>
          <p:cNvSpPr/>
          <p:nvPr/>
        </p:nvSpPr>
        <p:spPr>
          <a:xfrm>
            <a:off x="6255507" y="2313595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105"/>
          <p:cNvSpPr/>
          <p:nvPr/>
        </p:nvSpPr>
        <p:spPr>
          <a:xfrm>
            <a:off x="6805166" y="2313595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TextBox 106"/>
          <p:cNvSpPr txBox="1"/>
          <p:nvPr/>
        </p:nvSpPr>
        <p:spPr>
          <a:xfrm>
            <a:off x="5023511" y="1915479"/>
            <a:ext cx="495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Cat</a:t>
            </a:r>
            <a:endParaRPr lang="en-US" dirty="0"/>
          </a:p>
        </p:txBody>
      </p:sp>
      <p:sp>
        <p:nvSpPr>
          <p:cNvPr id="108" name="TextBox 107"/>
          <p:cNvSpPr txBox="1"/>
          <p:nvPr/>
        </p:nvSpPr>
        <p:spPr>
          <a:xfrm>
            <a:off x="5592894" y="1916216"/>
            <a:ext cx="557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Dog</a:t>
            </a:r>
            <a:endParaRPr lang="en-US" dirty="0"/>
          </a:p>
        </p:txBody>
      </p:sp>
      <p:sp>
        <p:nvSpPr>
          <p:cNvPr id="109" name="TextBox 108"/>
          <p:cNvSpPr txBox="1"/>
          <p:nvPr/>
        </p:nvSpPr>
        <p:spPr>
          <a:xfrm>
            <a:off x="6161506" y="1916216"/>
            <a:ext cx="498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Car</a:t>
            </a:r>
            <a:endParaRPr lang="en-US" dirty="0"/>
          </a:p>
        </p:txBody>
      </p:sp>
      <p:sp>
        <p:nvSpPr>
          <p:cNvPr id="110" name="TextBox 109"/>
          <p:cNvSpPr txBox="1"/>
          <p:nvPr/>
        </p:nvSpPr>
        <p:spPr>
          <a:xfrm>
            <a:off x="6655072" y="1916953"/>
            <a:ext cx="607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Tree</a:t>
            </a:r>
            <a:endParaRPr lang="en-US" dirty="0"/>
          </a:p>
        </p:txBody>
      </p:sp>
      <p:sp>
        <p:nvSpPr>
          <p:cNvPr id="111" name="Oval 110"/>
          <p:cNvSpPr/>
          <p:nvPr/>
        </p:nvSpPr>
        <p:spPr>
          <a:xfrm>
            <a:off x="2862784" y="2294636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/>
          <p:cNvSpPr/>
          <p:nvPr/>
        </p:nvSpPr>
        <p:spPr>
          <a:xfrm>
            <a:off x="3432166" y="2314331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/>
          <p:cNvSpPr/>
          <p:nvPr/>
        </p:nvSpPr>
        <p:spPr>
          <a:xfrm>
            <a:off x="4000779" y="2314331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/>
          <p:cNvSpPr/>
          <p:nvPr/>
        </p:nvSpPr>
        <p:spPr>
          <a:xfrm>
            <a:off x="4531484" y="2314331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/>
          <p:cNvSpPr/>
          <p:nvPr/>
        </p:nvSpPr>
        <p:spPr>
          <a:xfrm>
            <a:off x="7373779" y="2275680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/>
          <p:cNvSpPr/>
          <p:nvPr/>
        </p:nvSpPr>
        <p:spPr>
          <a:xfrm>
            <a:off x="7943161" y="2276417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Oval 116"/>
          <p:cNvSpPr/>
          <p:nvPr/>
        </p:nvSpPr>
        <p:spPr>
          <a:xfrm>
            <a:off x="8511774" y="2276417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17"/>
          <p:cNvSpPr/>
          <p:nvPr/>
        </p:nvSpPr>
        <p:spPr>
          <a:xfrm>
            <a:off x="9061433" y="2276417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/>
          <p:cNvSpPr/>
          <p:nvPr/>
        </p:nvSpPr>
        <p:spPr>
          <a:xfrm>
            <a:off x="626242" y="2294637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Oval 119"/>
          <p:cNvSpPr/>
          <p:nvPr/>
        </p:nvSpPr>
        <p:spPr>
          <a:xfrm>
            <a:off x="1176670" y="2295374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Oval 120"/>
          <p:cNvSpPr/>
          <p:nvPr/>
        </p:nvSpPr>
        <p:spPr>
          <a:xfrm>
            <a:off x="1745283" y="2295374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Oval 121"/>
          <p:cNvSpPr/>
          <p:nvPr/>
        </p:nvSpPr>
        <p:spPr>
          <a:xfrm>
            <a:off x="2313896" y="2295374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Oval 122"/>
          <p:cNvSpPr/>
          <p:nvPr/>
        </p:nvSpPr>
        <p:spPr>
          <a:xfrm>
            <a:off x="9648228" y="2294638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TextBox 126"/>
          <p:cNvSpPr txBox="1"/>
          <p:nvPr/>
        </p:nvSpPr>
        <p:spPr>
          <a:xfrm>
            <a:off x="494334" y="1897259"/>
            <a:ext cx="703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Plane</a:t>
            </a:r>
            <a:endParaRPr lang="en-US" dirty="0"/>
          </a:p>
        </p:txBody>
      </p:sp>
      <p:sp>
        <p:nvSpPr>
          <p:cNvPr id="136" name="TextBox 135"/>
          <p:cNvSpPr txBox="1"/>
          <p:nvPr/>
        </p:nvSpPr>
        <p:spPr>
          <a:xfrm>
            <a:off x="2163034" y="1879038"/>
            <a:ext cx="783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Phone</a:t>
            </a:r>
            <a:endParaRPr lang="en-US" dirty="0"/>
          </a:p>
        </p:txBody>
      </p:sp>
      <p:sp>
        <p:nvSpPr>
          <p:cNvPr id="138" name="TextBox 137"/>
          <p:cNvSpPr txBox="1"/>
          <p:nvPr/>
        </p:nvSpPr>
        <p:spPr>
          <a:xfrm>
            <a:off x="8323772" y="1879774"/>
            <a:ext cx="631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Vase</a:t>
            </a:r>
            <a:endParaRPr lang="en-US" dirty="0"/>
          </a:p>
        </p:txBody>
      </p:sp>
      <p:sp>
        <p:nvSpPr>
          <p:cNvPr id="139" name="Rectangle 138"/>
          <p:cNvSpPr/>
          <p:nvPr/>
        </p:nvSpPr>
        <p:spPr>
          <a:xfrm>
            <a:off x="682333" y="2673056"/>
            <a:ext cx="170581" cy="62413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Rectangle 139"/>
          <p:cNvSpPr/>
          <p:nvPr/>
        </p:nvSpPr>
        <p:spPr>
          <a:xfrm>
            <a:off x="1251716" y="2673793"/>
            <a:ext cx="170581" cy="62413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ectangle 140"/>
          <p:cNvSpPr/>
          <p:nvPr/>
        </p:nvSpPr>
        <p:spPr>
          <a:xfrm>
            <a:off x="1821098" y="2674530"/>
            <a:ext cx="170581" cy="62413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Rectangle 141"/>
          <p:cNvSpPr/>
          <p:nvPr/>
        </p:nvSpPr>
        <p:spPr>
          <a:xfrm>
            <a:off x="2390481" y="2675268"/>
            <a:ext cx="170581" cy="62413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Rectangle 142"/>
          <p:cNvSpPr/>
          <p:nvPr/>
        </p:nvSpPr>
        <p:spPr>
          <a:xfrm>
            <a:off x="2938599" y="2673793"/>
            <a:ext cx="170581" cy="62413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Rectangle 143"/>
          <p:cNvSpPr/>
          <p:nvPr/>
        </p:nvSpPr>
        <p:spPr>
          <a:xfrm>
            <a:off x="3507982" y="2674530"/>
            <a:ext cx="170581" cy="62413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Rectangle 144"/>
          <p:cNvSpPr/>
          <p:nvPr/>
        </p:nvSpPr>
        <p:spPr>
          <a:xfrm>
            <a:off x="4077364" y="2675267"/>
            <a:ext cx="170581" cy="624135"/>
          </a:xfrm>
          <a:prstGeom prst="rect">
            <a:avLst/>
          </a:prstGeom>
          <a:solidFill>
            <a:srgbClr val="008000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Rectangle 145"/>
          <p:cNvSpPr/>
          <p:nvPr/>
        </p:nvSpPr>
        <p:spPr>
          <a:xfrm>
            <a:off x="4646747" y="2676005"/>
            <a:ext cx="170581" cy="62413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Rectangle 146"/>
          <p:cNvSpPr/>
          <p:nvPr/>
        </p:nvSpPr>
        <p:spPr>
          <a:xfrm>
            <a:off x="5194096" y="2673793"/>
            <a:ext cx="170581" cy="62413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Rectangle 147"/>
          <p:cNvSpPr/>
          <p:nvPr/>
        </p:nvSpPr>
        <p:spPr>
          <a:xfrm>
            <a:off x="5763479" y="2674530"/>
            <a:ext cx="170581" cy="624135"/>
          </a:xfrm>
          <a:prstGeom prst="rect">
            <a:avLst/>
          </a:prstGeom>
          <a:solidFill>
            <a:srgbClr val="008000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Rectangle 148"/>
          <p:cNvSpPr/>
          <p:nvPr/>
        </p:nvSpPr>
        <p:spPr>
          <a:xfrm>
            <a:off x="6332861" y="2675267"/>
            <a:ext cx="170581" cy="62413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Rectangle 149"/>
          <p:cNvSpPr/>
          <p:nvPr/>
        </p:nvSpPr>
        <p:spPr>
          <a:xfrm>
            <a:off x="6902244" y="2676005"/>
            <a:ext cx="170581" cy="62413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Rectangle 150"/>
          <p:cNvSpPr/>
          <p:nvPr/>
        </p:nvSpPr>
        <p:spPr>
          <a:xfrm>
            <a:off x="7450362" y="2674530"/>
            <a:ext cx="170581" cy="624135"/>
          </a:xfrm>
          <a:prstGeom prst="rect">
            <a:avLst/>
          </a:prstGeom>
          <a:solidFill>
            <a:srgbClr val="008000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Rectangle 151"/>
          <p:cNvSpPr/>
          <p:nvPr/>
        </p:nvSpPr>
        <p:spPr>
          <a:xfrm>
            <a:off x="8019745" y="2675267"/>
            <a:ext cx="170581" cy="62413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Rectangle 152"/>
          <p:cNvSpPr/>
          <p:nvPr/>
        </p:nvSpPr>
        <p:spPr>
          <a:xfrm>
            <a:off x="8589127" y="2676004"/>
            <a:ext cx="170581" cy="62413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Rectangle 153"/>
          <p:cNvSpPr/>
          <p:nvPr/>
        </p:nvSpPr>
        <p:spPr>
          <a:xfrm>
            <a:off x="9158510" y="2676742"/>
            <a:ext cx="170581" cy="62413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Rectangle 154"/>
          <p:cNvSpPr/>
          <p:nvPr/>
        </p:nvSpPr>
        <p:spPr>
          <a:xfrm>
            <a:off x="9725582" y="2675268"/>
            <a:ext cx="170581" cy="62413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TextBox 158"/>
          <p:cNvSpPr txBox="1"/>
          <p:nvPr/>
        </p:nvSpPr>
        <p:spPr>
          <a:xfrm>
            <a:off x="3736195" y="1897995"/>
            <a:ext cx="828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Canine</a:t>
            </a:r>
            <a:endParaRPr lang="en-US" dirty="0"/>
          </a:p>
        </p:txBody>
      </p:sp>
      <p:sp>
        <p:nvSpPr>
          <p:cNvPr id="160" name="TextBox 159"/>
          <p:cNvSpPr txBox="1"/>
          <p:nvPr/>
        </p:nvSpPr>
        <p:spPr>
          <a:xfrm>
            <a:off x="7204732" y="1916953"/>
            <a:ext cx="840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Animal</a:t>
            </a:r>
            <a:endParaRPr lang="en-US" dirty="0"/>
          </a:p>
        </p:txBody>
      </p:sp>
      <p:pic>
        <p:nvPicPr>
          <p:cNvPr id="131" name="Picture 13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92269" y="4168716"/>
            <a:ext cx="1102195" cy="815033"/>
          </a:xfrm>
          <a:prstGeom prst="rect">
            <a:avLst/>
          </a:prstGeom>
        </p:spPr>
      </p:pic>
      <p:pic>
        <p:nvPicPr>
          <p:cNvPr id="161" name="Picture 160"/>
          <p:cNvPicPr>
            <a:picLocks noChangeAspect="1"/>
          </p:cNvPicPr>
          <p:nvPr/>
        </p:nvPicPr>
        <p:blipFill rotWithShape="1">
          <a:blip r:embed="rId6"/>
          <a:srcRect l="50585"/>
          <a:stretch/>
        </p:blipFill>
        <p:spPr>
          <a:xfrm>
            <a:off x="10576193" y="2452935"/>
            <a:ext cx="884206" cy="885814"/>
          </a:xfrm>
          <a:prstGeom prst="rect">
            <a:avLst/>
          </a:prstGeom>
        </p:spPr>
      </p:pic>
      <p:sp>
        <p:nvSpPr>
          <p:cNvPr id="2" name="Rounded Rectangle 1"/>
          <p:cNvSpPr/>
          <p:nvPr/>
        </p:nvSpPr>
        <p:spPr>
          <a:xfrm>
            <a:off x="4871114" y="3810528"/>
            <a:ext cx="7012888" cy="1819952"/>
          </a:xfrm>
          <a:prstGeom prst="round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Rounded Rectangle 161"/>
          <p:cNvSpPr/>
          <p:nvPr/>
        </p:nvSpPr>
        <p:spPr>
          <a:xfrm>
            <a:off x="265353" y="1953394"/>
            <a:ext cx="11619419" cy="1497670"/>
          </a:xfrm>
          <a:prstGeom prst="round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7903714" y="4417178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 Layers</a:t>
            </a:r>
            <a:endParaRPr lang="en-US" dirty="0"/>
          </a:p>
        </p:txBody>
      </p:sp>
      <p:pic>
        <p:nvPicPr>
          <p:cNvPr id="163" name="Picture 16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30523" y="5699629"/>
            <a:ext cx="1022244" cy="1006708"/>
          </a:xfrm>
          <a:prstGeom prst="rect">
            <a:avLst/>
          </a:prstGeom>
        </p:spPr>
      </p:pic>
      <p:grpSp>
        <p:nvGrpSpPr>
          <p:cNvPr id="164" name="Group 163"/>
          <p:cNvGrpSpPr/>
          <p:nvPr/>
        </p:nvGrpSpPr>
        <p:grpSpPr>
          <a:xfrm>
            <a:off x="5061421" y="3906054"/>
            <a:ext cx="2068268" cy="1670502"/>
            <a:chOff x="5118282" y="3337319"/>
            <a:chExt cx="2068268" cy="1670502"/>
          </a:xfrm>
        </p:grpSpPr>
        <p:sp>
          <p:nvSpPr>
            <p:cNvPr id="165" name="Oval 164"/>
            <p:cNvSpPr/>
            <p:nvPr/>
          </p:nvSpPr>
          <p:spPr>
            <a:xfrm>
              <a:off x="5118282" y="3337319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Oval 165"/>
            <p:cNvSpPr/>
            <p:nvPr/>
          </p:nvSpPr>
          <p:spPr>
            <a:xfrm>
              <a:off x="5687664" y="3338056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Oval 166"/>
            <p:cNvSpPr/>
            <p:nvPr/>
          </p:nvSpPr>
          <p:spPr>
            <a:xfrm>
              <a:off x="6256277" y="3338056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/>
            <p:cNvSpPr/>
            <p:nvPr/>
          </p:nvSpPr>
          <p:spPr>
            <a:xfrm>
              <a:off x="6805936" y="3338056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/>
            <p:cNvSpPr/>
            <p:nvPr/>
          </p:nvSpPr>
          <p:spPr>
            <a:xfrm>
              <a:off x="5137236" y="3811265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/>
            <p:cNvSpPr/>
            <p:nvPr/>
          </p:nvSpPr>
          <p:spPr>
            <a:xfrm>
              <a:off x="5706618" y="3812002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/>
            <p:cNvSpPr/>
            <p:nvPr/>
          </p:nvSpPr>
          <p:spPr>
            <a:xfrm>
              <a:off x="6275231" y="3812002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/>
            <p:cNvSpPr/>
            <p:nvPr/>
          </p:nvSpPr>
          <p:spPr>
            <a:xfrm>
              <a:off x="6824890" y="3812002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73" name="Group 172"/>
            <p:cNvGrpSpPr/>
            <p:nvPr/>
          </p:nvGrpSpPr>
          <p:grpSpPr>
            <a:xfrm>
              <a:off x="5222527" y="3659601"/>
              <a:ext cx="1688424" cy="169883"/>
              <a:chOff x="8274081" y="3773349"/>
              <a:chExt cx="1688424" cy="702915"/>
            </a:xfrm>
          </p:grpSpPr>
          <p:cxnSp>
            <p:nvCxnSpPr>
              <p:cNvPr id="218" name="Straight Connector 217"/>
              <p:cNvCxnSpPr/>
              <p:nvPr/>
            </p:nvCxnSpPr>
            <p:spPr>
              <a:xfrm>
                <a:off x="8274081" y="3773349"/>
                <a:ext cx="770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Straight Connector 218"/>
              <p:cNvCxnSpPr/>
              <p:nvPr/>
            </p:nvCxnSpPr>
            <p:spPr>
              <a:xfrm>
                <a:off x="8843463" y="3774086"/>
                <a:ext cx="770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Straight Connector 219"/>
              <p:cNvCxnSpPr/>
              <p:nvPr/>
            </p:nvCxnSpPr>
            <p:spPr>
              <a:xfrm>
                <a:off x="9412076" y="3774086"/>
                <a:ext cx="770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Straight Connector 220"/>
              <p:cNvCxnSpPr/>
              <p:nvPr/>
            </p:nvCxnSpPr>
            <p:spPr>
              <a:xfrm>
                <a:off x="9961735" y="3774086"/>
                <a:ext cx="770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Straight Connector 221"/>
              <p:cNvCxnSpPr/>
              <p:nvPr/>
            </p:nvCxnSpPr>
            <p:spPr>
              <a:xfrm>
                <a:off x="8274081" y="3773349"/>
                <a:ext cx="1688424" cy="702915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Straight Connector 222"/>
              <p:cNvCxnSpPr/>
              <p:nvPr/>
            </p:nvCxnSpPr>
            <p:spPr>
              <a:xfrm flipH="1">
                <a:off x="8274851" y="3774086"/>
                <a:ext cx="1686884" cy="701441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Straight Connector 223"/>
              <p:cNvCxnSpPr/>
              <p:nvPr/>
            </p:nvCxnSpPr>
            <p:spPr>
              <a:xfrm>
                <a:off x="8843463" y="3774086"/>
                <a:ext cx="1119042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Straight Connector 224"/>
              <p:cNvCxnSpPr/>
              <p:nvPr/>
            </p:nvCxnSpPr>
            <p:spPr>
              <a:xfrm>
                <a:off x="9412076" y="3774086"/>
                <a:ext cx="550429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Straight Connector 225"/>
              <p:cNvCxnSpPr/>
              <p:nvPr/>
            </p:nvCxnSpPr>
            <p:spPr>
              <a:xfrm flipH="1">
                <a:off x="8274851" y="3774086"/>
                <a:ext cx="568612" cy="701441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Straight Connector 226"/>
              <p:cNvCxnSpPr/>
              <p:nvPr/>
            </p:nvCxnSpPr>
            <p:spPr>
              <a:xfrm flipH="1">
                <a:off x="8844233" y="3774086"/>
                <a:ext cx="567843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Straight Connector 231"/>
              <p:cNvCxnSpPr/>
              <p:nvPr/>
            </p:nvCxnSpPr>
            <p:spPr>
              <a:xfrm>
                <a:off x="8274081" y="3773349"/>
                <a:ext cx="570152" cy="702915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Straight Connector 232"/>
              <p:cNvCxnSpPr/>
              <p:nvPr/>
            </p:nvCxnSpPr>
            <p:spPr>
              <a:xfrm>
                <a:off x="8843463" y="3774086"/>
                <a:ext cx="569383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Straight Connector 233"/>
              <p:cNvCxnSpPr/>
              <p:nvPr/>
            </p:nvCxnSpPr>
            <p:spPr>
              <a:xfrm flipH="1">
                <a:off x="9412846" y="3774086"/>
                <a:ext cx="548889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Straight Connector 234"/>
              <p:cNvCxnSpPr/>
              <p:nvPr/>
            </p:nvCxnSpPr>
            <p:spPr>
              <a:xfrm flipH="1">
                <a:off x="8844233" y="3774086"/>
                <a:ext cx="1117502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Straight Connector 235"/>
              <p:cNvCxnSpPr/>
              <p:nvPr/>
            </p:nvCxnSpPr>
            <p:spPr>
              <a:xfrm>
                <a:off x="8274081" y="3773349"/>
                <a:ext cx="1138765" cy="702915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Straight Connector 236"/>
              <p:cNvCxnSpPr/>
              <p:nvPr/>
            </p:nvCxnSpPr>
            <p:spPr>
              <a:xfrm flipH="1">
                <a:off x="8274851" y="3774086"/>
                <a:ext cx="1137225" cy="701441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4" name="Oval 173"/>
            <p:cNvSpPr/>
            <p:nvPr/>
          </p:nvSpPr>
          <p:spPr>
            <a:xfrm>
              <a:off x="5156960" y="4266989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/>
            <p:cNvSpPr/>
            <p:nvPr/>
          </p:nvSpPr>
          <p:spPr>
            <a:xfrm>
              <a:off x="5726342" y="4267726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/>
            <p:cNvSpPr/>
            <p:nvPr/>
          </p:nvSpPr>
          <p:spPr>
            <a:xfrm>
              <a:off x="6294955" y="4267726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76"/>
            <p:cNvSpPr/>
            <p:nvPr/>
          </p:nvSpPr>
          <p:spPr>
            <a:xfrm>
              <a:off x="6844614" y="4267726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77"/>
            <p:cNvSpPr/>
            <p:nvPr/>
          </p:nvSpPr>
          <p:spPr>
            <a:xfrm>
              <a:off x="5176682" y="4684801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78"/>
            <p:cNvSpPr/>
            <p:nvPr/>
          </p:nvSpPr>
          <p:spPr>
            <a:xfrm>
              <a:off x="5746064" y="4685538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/>
            <p:cNvSpPr/>
            <p:nvPr/>
          </p:nvSpPr>
          <p:spPr>
            <a:xfrm>
              <a:off x="6314677" y="4685538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/>
            <p:cNvSpPr/>
            <p:nvPr/>
          </p:nvSpPr>
          <p:spPr>
            <a:xfrm>
              <a:off x="6864336" y="4685538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2" name="Group 181"/>
            <p:cNvGrpSpPr/>
            <p:nvPr/>
          </p:nvGrpSpPr>
          <p:grpSpPr>
            <a:xfrm>
              <a:off x="5261205" y="4134284"/>
              <a:ext cx="1688424" cy="169883"/>
              <a:chOff x="8274081" y="3773349"/>
              <a:chExt cx="1688424" cy="702915"/>
            </a:xfrm>
          </p:grpSpPr>
          <p:cxnSp>
            <p:nvCxnSpPr>
              <p:cNvPr id="202" name="Straight Connector 201"/>
              <p:cNvCxnSpPr/>
              <p:nvPr/>
            </p:nvCxnSpPr>
            <p:spPr>
              <a:xfrm>
                <a:off x="8274081" y="3773349"/>
                <a:ext cx="770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Straight Connector 202"/>
              <p:cNvCxnSpPr/>
              <p:nvPr/>
            </p:nvCxnSpPr>
            <p:spPr>
              <a:xfrm>
                <a:off x="8843463" y="3774086"/>
                <a:ext cx="770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Straight Connector 203"/>
              <p:cNvCxnSpPr/>
              <p:nvPr/>
            </p:nvCxnSpPr>
            <p:spPr>
              <a:xfrm>
                <a:off x="9412076" y="3774086"/>
                <a:ext cx="770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Connector 204"/>
              <p:cNvCxnSpPr/>
              <p:nvPr/>
            </p:nvCxnSpPr>
            <p:spPr>
              <a:xfrm>
                <a:off x="9961735" y="3774086"/>
                <a:ext cx="770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Connector 205"/>
              <p:cNvCxnSpPr/>
              <p:nvPr/>
            </p:nvCxnSpPr>
            <p:spPr>
              <a:xfrm>
                <a:off x="8274081" y="3773349"/>
                <a:ext cx="1688424" cy="702915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Straight Connector 206"/>
              <p:cNvCxnSpPr/>
              <p:nvPr/>
            </p:nvCxnSpPr>
            <p:spPr>
              <a:xfrm flipH="1">
                <a:off x="8274851" y="3774086"/>
                <a:ext cx="1686884" cy="701441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Straight Connector 207"/>
              <p:cNvCxnSpPr/>
              <p:nvPr/>
            </p:nvCxnSpPr>
            <p:spPr>
              <a:xfrm>
                <a:off x="8843463" y="3774086"/>
                <a:ext cx="1119042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Straight Connector 208"/>
              <p:cNvCxnSpPr/>
              <p:nvPr/>
            </p:nvCxnSpPr>
            <p:spPr>
              <a:xfrm>
                <a:off x="9412076" y="3774086"/>
                <a:ext cx="550429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Straight Connector 209"/>
              <p:cNvCxnSpPr/>
              <p:nvPr/>
            </p:nvCxnSpPr>
            <p:spPr>
              <a:xfrm flipH="1">
                <a:off x="8274851" y="3774086"/>
                <a:ext cx="568612" cy="701441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Straight Connector 210"/>
              <p:cNvCxnSpPr/>
              <p:nvPr/>
            </p:nvCxnSpPr>
            <p:spPr>
              <a:xfrm flipH="1">
                <a:off x="8844233" y="3774086"/>
                <a:ext cx="567843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Straight Connector 211"/>
              <p:cNvCxnSpPr/>
              <p:nvPr/>
            </p:nvCxnSpPr>
            <p:spPr>
              <a:xfrm>
                <a:off x="8274081" y="3773349"/>
                <a:ext cx="570152" cy="702915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Straight Connector 212"/>
              <p:cNvCxnSpPr/>
              <p:nvPr/>
            </p:nvCxnSpPr>
            <p:spPr>
              <a:xfrm>
                <a:off x="8843463" y="3774086"/>
                <a:ext cx="569383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Straight Connector 213"/>
              <p:cNvCxnSpPr/>
              <p:nvPr/>
            </p:nvCxnSpPr>
            <p:spPr>
              <a:xfrm flipH="1">
                <a:off x="9412846" y="3774086"/>
                <a:ext cx="548889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Straight Connector 214"/>
              <p:cNvCxnSpPr/>
              <p:nvPr/>
            </p:nvCxnSpPr>
            <p:spPr>
              <a:xfrm flipH="1">
                <a:off x="8844233" y="3774086"/>
                <a:ext cx="1117502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Straight Connector 215"/>
              <p:cNvCxnSpPr/>
              <p:nvPr/>
            </p:nvCxnSpPr>
            <p:spPr>
              <a:xfrm>
                <a:off x="8274081" y="3773349"/>
                <a:ext cx="1138765" cy="702915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Straight Connector 216"/>
              <p:cNvCxnSpPr/>
              <p:nvPr/>
            </p:nvCxnSpPr>
            <p:spPr>
              <a:xfrm flipH="1">
                <a:off x="8274851" y="3774086"/>
                <a:ext cx="1137225" cy="701441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3" name="Group 182"/>
            <p:cNvGrpSpPr/>
            <p:nvPr/>
          </p:nvGrpSpPr>
          <p:grpSpPr>
            <a:xfrm>
              <a:off x="5261204" y="4570315"/>
              <a:ext cx="1688424" cy="169883"/>
              <a:chOff x="8274081" y="3773349"/>
              <a:chExt cx="1688424" cy="702915"/>
            </a:xfrm>
          </p:grpSpPr>
          <p:cxnSp>
            <p:nvCxnSpPr>
              <p:cNvPr id="184" name="Straight Connector 183"/>
              <p:cNvCxnSpPr/>
              <p:nvPr/>
            </p:nvCxnSpPr>
            <p:spPr>
              <a:xfrm>
                <a:off x="8274081" y="3773349"/>
                <a:ext cx="770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Straight Connector 184"/>
              <p:cNvCxnSpPr/>
              <p:nvPr/>
            </p:nvCxnSpPr>
            <p:spPr>
              <a:xfrm>
                <a:off x="8843463" y="3774086"/>
                <a:ext cx="770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Straight Connector 185"/>
              <p:cNvCxnSpPr/>
              <p:nvPr/>
            </p:nvCxnSpPr>
            <p:spPr>
              <a:xfrm>
                <a:off x="9412076" y="3774086"/>
                <a:ext cx="770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/>
              <p:cNvCxnSpPr/>
              <p:nvPr/>
            </p:nvCxnSpPr>
            <p:spPr>
              <a:xfrm>
                <a:off x="9961735" y="3774086"/>
                <a:ext cx="770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/>
              <p:cNvCxnSpPr/>
              <p:nvPr/>
            </p:nvCxnSpPr>
            <p:spPr>
              <a:xfrm>
                <a:off x="8274081" y="3773349"/>
                <a:ext cx="1688424" cy="702915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189"/>
              <p:cNvCxnSpPr/>
              <p:nvPr/>
            </p:nvCxnSpPr>
            <p:spPr>
              <a:xfrm flipH="1">
                <a:off x="8274851" y="3774086"/>
                <a:ext cx="1686884" cy="701441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Straight Connector 190"/>
              <p:cNvCxnSpPr/>
              <p:nvPr/>
            </p:nvCxnSpPr>
            <p:spPr>
              <a:xfrm>
                <a:off x="8843463" y="3774086"/>
                <a:ext cx="1119042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Straight Connector 192"/>
              <p:cNvCxnSpPr/>
              <p:nvPr/>
            </p:nvCxnSpPr>
            <p:spPr>
              <a:xfrm>
                <a:off x="9412076" y="3774086"/>
                <a:ext cx="550429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Straight Connector 193"/>
              <p:cNvCxnSpPr/>
              <p:nvPr/>
            </p:nvCxnSpPr>
            <p:spPr>
              <a:xfrm flipH="1">
                <a:off x="8274851" y="3774086"/>
                <a:ext cx="568612" cy="701441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Straight Connector 194"/>
              <p:cNvCxnSpPr/>
              <p:nvPr/>
            </p:nvCxnSpPr>
            <p:spPr>
              <a:xfrm flipH="1">
                <a:off x="8844233" y="3774086"/>
                <a:ext cx="567843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Straight Connector 195"/>
              <p:cNvCxnSpPr/>
              <p:nvPr/>
            </p:nvCxnSpPr>
            <p:spPr>
              <a:xfrm>
                <a:off x="8274081" y="3773349"/>
                <a:ext cx="570152" cy="702915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Straight Connector 196"/>
              <p:cNvCxnSpPr/>
              <p:nvPr/>
            </p:nvCxnSpPr>
            <p:spPr>
              <a:xfrm>
                <a:off x="8843463" y="3774086"/>
                <a:ext cx="569383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Straight Connector 197"/>
              <p:cNvCxnSpPr/>
              <p:nvPr/>
            </p:nvCxnSpPr>
            <p:spPr>
              <a:xfrm flipH="1">
                <a:off x="9412846" y="3774086"/>
                <a:ext cx="548889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Straight Connector 198"/>
              <p:cNvCxnSpPr/>
              <p:nvPr/>
            </p:nvCxnSpPr>
            <p:spPr>
              <a:xfrm flipH="1">
                <a:off x="8844233" y="3774086"/>
                <a:ext cx="1117502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/>
              <p:cNvCxnSpPr/>
              <p:nvPr/>
            </p:nvCxnSpPr>
            <p:spPr>
              <a:xfrm>
                <a:off x="8274081" y="3773349"/>
                <a:ext cx="1138765" cy="702915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Straight Connector 200"/>
              <p:cNvCxnSpPr/>
              <p:nvPr/>
            </p:nvCxnSpPr>
            <p:spPr>
              <a:xfrm flipH="1">
                <a:off x="8274851" y="3774086"/>
                <a:ext cx="1137225" cy="701441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186415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14288" y="750828"/>
            <a:ext cx="3421357" cy="2409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54953" y="188194"/>
            <a:ext cx="80867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tx2"/>
                </a:solidFill>
              </a:rPr>
              <a:t>TODAY’S AGENDA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09554" y="6147700"/>
            <a:ext cx="673236" cy="642518"/>
          </a:xfrm>
          <a:prstGeom prst="rect">
            <a:avLst/>
          </a:prstGeom>
        </p:spPr>
      </p:pic>
      <p:pic>
        <p:nvPicPr>
          <p:cNvPr id="38" name="Picture 2" descr="Lab41 Logo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652357" y="254936"/>
            <a:ext cx="1539643" cy="393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3" name="Straight Connector 42"/>
          <p:cNvCxnSpPr/>
          <p:nvPr/>
        </p:nvCxnSpPr>
        <p:spPr>
          <a:xfrm>
            <a:off x="3440781" y="774918"/>
            <a:ext cx="6979444" cy="0"/>
          </a:xfrm>
          <a:prstGeom prst="line">
            <a:avLst/>
          </a:prstGeom>
          <a:ln w="254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-474722" y="6578005"/>
            <a:ext cx="5716915" cy="365125"/>
          </a:xfrm>
        </p:spPr>
        <p:txBody>
          <a:bodyPr/>
          <a:lstStyle/>
          <a:p>
            <a:r>
              <a:rPr lang="en-US" sz="1000" dirty="0" smtClean="0"/>
              <a:t>A Division of IQT Labs.  Private - Do not disseminate without approval of Lab41 or In-Q-Tel</a:t>
            </a:r>
            <a:endParaRPr lang="en-US" sz="1000" dirty="0"/>
          </a:p>
        </p:txBody>
      </p:sp>
      <p:grpSp>
        <p:nvGrpSpPr>
          <p:cNvPr id="11" name="Group 10"/>
          <p:cNvGrpSpPr/>
          <p:nvPr/>
        </p:nvGrpSpPr>
        <p:grpSpPr>
          <a:xfrm>
            <a:off x="854953" y="1082565"/>
            <a:ext cx="7205190" cy="5247399"/>
            <a:chOff x="2962497" y="1164420"/>
            <a:chExt cx="7205190" cy="5247399"/>
          </a:xfrm>
        </p:grpSpPr>
        <p:cxnSp>
          <p:nvCxnSpPr>
            <p:cNvPr id="32" name="Straight Connector 31"/>
            <p:cNvCxnSpPr>
              <a:stCxn id="29" idx="0"/>
              <a:endCxn id="45" idx="4"/>
            </p:cNvCxnSpPr>
            <p:nvPr/>
          </p:nvCxnSpPr>
          <p:spPr>
            <a:xfrm flipV="1">
              <a:off x="3158950" y="5627554"/>
              <a:ext cx="0" cy="347998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4" name="Group 3"/>
            <p:cNvGrpSpPr/>
            <p:nvPr/>
          </p:nvGrpSpPr>
          <p:grpSpPr>
            <a:xfrm>
              <a:off x="2962497" y="1164420"/>
              <a:ext cx="7205190" cy="5247399"/>
              <a:chOff x="3144627" y="1722062"/>
              <a:chExt cx="7205190" cy="5084739"/>
            </a:xfrm>
          </p:grpSpPr>
          <p:sp>
            <p:nvSpPr>
              <p:cNvPr id="33" name="TextBox 32"/>
              <p:cNvSpPr txBox="1"/>
              <p:nvPr/>
            </p:nvSpPr>
            <p:spPr>
              <a:xfrm>
                <a:off x="3671903" y="1722062"/>
                <a:ext cx="667791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 smtClean="0">
                    <a:solidFill>
                      <a:schemeClr val="accent1"/>
                    </a:solidFill>
                  </a:rPr>
                  <a:t>Objective</a:t>
                </a:r>
                <a:endParaRPr lang="en-US" sz="2800" dirty="0">
                  <a:solidFill>
                    <a:schemeClr val="accent1"/>
                  </a:solidFill>
                </a:endParaRPr>
              </a:p>
            </p:txBody>
          </p:sp>
          <p:grpSp>
            <p:nvGrpSpPr>
              <p:cNvPr id="3" name="Group 2"/>
              <p:cNvGrpSpPr/>
              <p:nvPr/>
            </p:nvGrpSpPr>
            <p:grpSpPr>
              <a:xfrm>
                <a:off x="3144627" y="1762590"/>
                <a:ext cx="6350268" cy="4300035"/>
                <a:chOff x="3133954" y="1858637"/>
                <a:chExt cx="6350268" cy="4048338"/>
              </a:xfrm>
            </p:grpSpPr>
            <p:cxnSp>
              <p:nvCxnSpPr>
                <p:cNvPr id="47" name="Straight Connector 46"/>
                <p:cNvCxnSpPr/>
                <p:nvPr/>
              </p:nvCxnSpPr>
              <p:spPr>
                <a:xfrm>
                  <a:off x="3330407" y="5128340"/>
                  <a:ext cx="0" cy="640559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Connector 45"/>
                <p:cNvCxnSpPr/>
                <p:nvPr/>
              </p:nvCxnSpPr>
              <p:spPr>
                <a:xfrm>
                  <a:off x="3330407" y="4399473"/>
                  <a:ext cx="0" cy="640559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31" name="TextBox 30"/>
                <p:cNvSpPr txBox="1"/>
                <p:nvPr/>
              </p:nvSpPr>
              <p:spPr>
                <a:xfrm>
                  <a:off x="3671903" y="2545704"/>
                  <a:ext cx="3884159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800" dirty="0" smtClean="0">
                      <a:solidFill>
                        <a:schemeClr val="accent1"/>
                      </a:solidFill>
                    </a:rPr>
                    <a:t>Background</a:t>
                  </a:r>
                  <a:endParaRPr lang="en-US" sz="2800" dirty="0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35" name="TextBox 34"/>
                <p:cNvSpPr txBox="1"/>
                <p:nvPr/>
              </p:nvSpPr>
              <p:spPr>
                <a:xfrm>
                  <a:off x="3671903" y="3281442"/>
                  <a:ext cx="4354339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800" dirty="0" smtClean="0">
                      <a:solidFill>
                        <a:schemeClr val="accent1"/>
                      </a:solidFill>
                    </a:rPr>
                    <a:t>Issues</a:t>
                  </a:r>
                  <a:endParaRPr lang="en-US" sz="2800" dirty="0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21" name="TextBox 20"/>
                <p:cNvSpPr txBox="1"/>
                <p:nvPr/>
              </p:nvSpPr>
              <p:spPr>
                <a:xfrm>
                  <a:off x="3599052" y="4006230"/>
                  <a:ext cx="5885170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800" dirty="0" smtClean="0">
                      <a:solidFill>
                        <a:schemeClr val="accent1"/>
                      </a:solidFill>
                    </a:rPr>
                    <a:t>Tech Discussion: The </a:t>
                  </a:r>
                  <a:r>
                    <a:rPr lang="en-US" sz="2800" dirty="0" err="1" smtClean="0">
                      <a:solidFill>
                        <a:schemeClr val="accent1"/>
                      </a:solidFill>
                    </a:rPr>
                    <a:t>Attalos</a:t>
                  </a:r>
                  <a:r>
                    <a:rPr lang="en-US" sz="2800" dirty="0" smtClean="0">
                      <a:solidFill>
                        <a:schemeClr val="accent1"/>
                      </a:solidFill>
                    </a:rPr>
                    <a:t> Challenge</a:t>
                  </a:r>
                  <a:endParaRPr lang="en-US" sz="2800" dirty="0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25" name="TextBox 24"/>
                <p:cNvSpPr txBox="1"/>
                <p:nvPr/>
              </p:nvSpPr>
              <p:spPr>
                <a:xfrm>
                  <a:off x="3604997" y="5429651"/>
                  <a:ext cx="3344772" cy="47732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800" dirty="0" smtClean="0">
                      <a:solidFill>
                        <a:schemeClr val="accent1"/>
                      </a:solidFill>
                    </a:rPr>
                    <a:t>Demonstration</a:t>
                  </a:r>
                  <a:endParaRPr lang="en-US" sz="2800" dirty="0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27" name="Oval 26"/>
                <p:cNvSpPr/>
                <p:nvPr/>
              </p:nvSpPr>
              <p:spPr>
                <a:xfrm>
                  <a:off x="3133954" y="1858637"/>
                  <a:ext cx="392906" cy="392906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" name="Oval 27"/>
                <p:cNvSpPr/>
                <p:nvPr/>
              </p:nvSpPr>
              <p:spPr>
                <a:xfrm>
                  <a:off x="3133954" y="2592407"/>
                  <a:ext cx="392906" cy="392906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" name="Oval 29"/>
                <p:cNvSpPr/>
                <p:nvPr/>
              </p:nvSpPr>
              <p:spPr>
                <a:xfrm>
                  <a:off x="3133954" y="3315472"/>
                  <a:ext cx="392906" cy="392906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36" name="Straight Connector 35"/>
                <p:cNvCxnSpPr>
                  <a:stCxn id="27" idx="4"/>
                  <a:endCxn id="28" idx="0"/>
                </p:cNvCxnSpPr>
                <p:nvPr/>
              </p:nvCxnSpPr>
              <p:spPr>
                <a:xfrm>
                  <a:off x="3330407" y="2251543"/>
                  <a:ext cx="0" cy="340864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>
                  <a:stCxn id="28" idx="4"/>
                  <a:endCxn id="30" idx="0"/>
                </p:cNvCxnSpPr>
                <p:nvPr/>
              </p:nvCxnSpPr>
              <p:spPr>
                <a:xfrm>
                  <a:off x="3330407" y="2985313"/>
                  <a:ext cx="0" cy="330159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>
                  <a:stCxn id="30" idx="4"/>
                </p:cNvCxnSpPr>
                <p:nvPr/>
              </p:nvCxnSpPr>
              <p:spPr>
                <a:xfrm>
                  <a:off x="3330407" y="3708378"/>
                  <a:ext cx="0" cy="691095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42" name="Oval 41"/>
                <p:cNvSpPr/>
                <p:nvPr/>
              </p:nvSpPr>
              <p:spPr>
                <a:xfrm>
                  <a:off x="3133954" y="4043422"/>
                  <a:ext cx="392906" cy="392906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" name="Oval 43"/>
                <p:cNvSpPr/>
                <p:nvPr/>
              </p:nvSpPr>
              <p:spPr>
                <a:xfrm>
                  <a:off x="3133954" y="4832775"/>
                  <a:ext cx="392906" cy="392906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" name="Oval 44"/>
                <p:cNvSpPr/>
                <p:nvPr/>
              </p:nvSpPr>
              <p:spPr>
                <a:xfrm>
                  <a:off x="3133954" y="5499214"/>
                  <a:ext cx="392906" cy="392906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4" name="TextBox 33"/>
              <p:cNvSpPr txBox="1"/>
              <p:nvPr/>
            </p:nvSpPr>
            <p:spPr>
              <a:xfrm>
                <a:off x="3642024" y="6283581"/>
                <a:ext cx="334477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 smtClean="0">
                    <a:solidFill>
                      <a:schemeClr val="accent1"/>
                    </a:solidFill>
                  </a:rPr>
                  <a:t>Contact Us!</a:t>
                </a:r>
                <a:endParaRPr lang="en-US" sz="2800" dirty="0">
                  <a:solidFill>
                    <a:schemeClr val="accent1"/>
                  </a:solidFill>
                </a:endParaRPr>
              </a:p>
            </p:txBody>
          </p:sp>
        </p:grpSp>
        <p:sp>
          <p:nvSpPr>
            <p:cNvPr id="29" name="Oval 28"/>
            <p:cNvSpPr/>
            <p:nvPr/>
          </p:nvSpPr>
          <p:spPr>
            <a:xfrm>
              <a:off x="2962497" y="5975552"/>
              <a:ext cx="392906" cy="43068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3433540" y="4381895"/>
              <a:ext cx="588517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solidFill>
                    <a:schemeClr val="accent1"/>
                  </a:solidFill>
                </a:rPr>
                <a:t>Performance Results</a:t>
              </a:r>
              <a:endParaRPr lang="en-US" sz="2800" dirty="0">
                <a:solidFill>
                  <a:schemeClr val="accent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95079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854953" y="188194"/>
            <a:ext cx="80867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tx2"/>
                </a:solidFill>
              </a:rPr>
              <a:t>Implementation Specifics II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09554" y="6147700"/>
            <a:ext cx="673236" cy="642518"/>
          </a:xfrm>
          <a:prstGeom prst="rect">
            <a:avLst/>
          </a:prstGeom>
        </p:spPr>
      </p:pic>
      <p:pic>
        <p:nvPicPr>
          <p:cNvPr id="38" name="Picture 2" descr="Lab41 Logo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652357" y="254936"/>
            <a:ext cx="1539643" cy="393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0" name="Straight Connector 39"/>
          <p:cNvCxnSpPr/>
          <p:nvPr/>
        </p:nvCxnSpPr>
        <p:spPr>
          <a:xfrm>
            <a:off x="14288" y="378616"/>
            <a:ext cx="0" cy="816084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797879" y="4736605"/>
            <a:ext cx="10515600" cy="1892705"/>
          </a:xfrm>
        </p:spPr>
        <p:txBody>
          <a:bodyPr>
            <a:normAutofit/>
          </a:bodyPr>
          <a:lstStyle/>
          <a:p>
            <a:r>
              <a:rPr lang="en-US" dirty="0" smtClean="0"/>
              <a:t>Pre-train on word corpus </a:t>
            </a:r>
            <a:r>
              <a:rPr lang="en-US" dirty="0"/>
              <a:t>(YFCC / NYT / Wiki8B</a:t>
            </a:r>
            <a:r>
              <a:rPr lang="en-US" dirty="0" smtClean="0"/>
              <a:t>)</a:t>
            </a:r>
          </a:p>
          <a:p>
            <a:r>
              <a:rPr lang="en-US" dirty="0" smtClean="0"/>
              <a:t>Either optimize / don’t optimize the final layer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857749" y="750828"/>
            <a:ext cx="3421357" cy="2409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4279106" y="774918"/>
            <a:ext cx="6979444" cy="0"/>
          </a:xfrm>
          <a:prstGeom prst="line">
            <a:avLst/>
          </a:prstGeom>
          <a:ln w="254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883528" y="786658"/>
            <a:ext cx="100728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accent2"/>
                </a:solidFill>
              </a:rPr>
              <a:t>Pre-training with word vectors</a:t>
            </a:r>
            <a:endParaRPr lang="en-US" sz="2000" dirty="0">
              <a:solidFill>
                <a:schemeClr val="accent2"/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1370907" y="1632618"/>
            <a:ext cx="9273782" cy="2499316"/>
            <a:chOff x="665293" y="1213896"/>
            <a:chExt cx="11350304" cy="2595548"/>
          </a:xfrm>
        </p:grpSpPr>
        <p:sp>
          <p:nvSpPr>
            <p:cNvPr id="137" name="Oval 136"/>
            <p:cNvSpPr/>
            <p:nvPr/>
          </p:nvSpPr>
          <p:spPr>
            <a:xfrm>
              <a:off x="5105397" y="1546139"/>
              <a:ext cx="260951" cy="23184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38" name="Oval 137"/>
            <p:cNvSpPr/>
            <p:nvPr/>
          </p:nvSpPr>
          <p:spPr>
            <a:xfrm>
              <a:off x="5566521" y="1546670"/>
              <a:ext cx="260951" cy="23184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39" name="Oval 138"/>
            <p:cNvSpPr/>
            <p:nvPr/>
          </p:nvSpPr>
          <p:spPr>
            <a:xfrm>
              <a:off x="6027023" y="1546670"/>
              <a:ext cx="260951" cy="23184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40" name="Oval 139"/>
            <p:cNvSpPr/>
            <p:nvPr/>
          </p:nvSpPr>
          <p:spPr>
            <a:xfrm>
              <a:off x="6472174" y="1546670"/>
              <a:ext cx="260951" cy="23184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41" name="TextBox 140"/>
            <p:cNvSpPr txBox="1"/>
            <p:nvPr/>
          </p:nvSpPr>
          <p:spPr>
            <a:xfrm>
              <a:off x="4928468" y="1240110"/>
              <a:ext cx="629951" cy="4141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 smtClean="0"/>
                <a:t>Cat</a:t>
              </a:r>
              <a:endParaRPr lang="en-US" sz="900" dirty="0"/>
            </a:p>
          </p:txBody>
        </p:sp>
        <p:sp>
          <p:nvSpPr>
            <p:cNvPr id="142" name="TextBox 141"/>
            <p:cNvSpPr txBox="1"/>
            <p:nvPr/>
          </p:nvSpPr>
          <p:spPr>
            <a:xfrm>
              <a:off x="5389594" y="1240642"/>
              <a:ext cx="686832" cy="4141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 smtClean="0"/>
                <a:t>Dog</a:t>
              </a:r>
              <a:endParaRPr lang="en-US" sz="900" dirty="0"/>
            </a:p>
          </p:txBody>
        </p:sp>
        <p:sp>
          <p:nvSpPr>
            <p:cNvPr id="143" name="TextBox 142"/>
            <p:cNvSpPr txBox="1"/>
            <p:nvPr/>
          </p:nvSpPr>
          <p:spPr>
            <a:xfrm>
              <a:off x="5850093" y="1240642"/>
              <a:ext cx="632873" cy="4141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 smtClean="0"/>
                <a:t>Car</a:t>
              </a:r>
              <a:endParaRPr lang="en-US" sz="900" dirty="0"/>
            </a:p>
          </p:txBody>
        </p:sp>
        <p:sp>
          <p:nvSpPr>
            <p:cNvPr id="144" name="TextBox 143"/>
            <p:cNvSpPr txBox="1"/>
            <p:nvPr/>
          </p:nvSpPr>
          <p:spPr>
            <a:xfrm>
              <a:off x="6249818" y="1241173"/>
              <a:ext cx="733380" cy="4141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 smtClean="0"/>
                <a:t>Tree</a:t>
              </a:r>
              <a:endParaRPr lang="en-US" sz="900" dirty="0"/>
            </a:p>
          </p:txBody>
        </p:sp>
        <p:sp>
          <p:nvSpPr>
            <p:cNvPr id="145" name="Oval 144"/>
            <p:cNvSpPr/>
            <p:nvPr/>
          </p:nvSpPr>
          <p:spPr>
            <a:xfrm>
              <a:off x="3279364" y="1533031"/>
              <a:ext cx="260951" cy="23184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46" name="Oval 145"/>
            <p:cNvSpPr/>
            <p:nvPr/>
          </p:nvSpPr>
          <p:spPr>
            <a:xfrm>
              <a:off x="3740489" y="1547199"/>
              <a:ext cx="260951" cy="23184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47" name="Oval 146"/>
            <p:cNvSpPr/>
            <p:nvPr/>
          </p:nvSpPr>
          <p:spPr>
            <a:xfrm>
              <a:off x="4200990" y="1547199"/>
              <a:ext cx="260951" cy="23184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48" name="Oval 147"/>
            <p:cNvSpPr/>
            <p:nvPr/>
          </p:nvSpPr>
          <p:spPr>
            <a:xfrm>
              <a:off x="4630791" y="1547199"/>
              <a:ext cx="260951" cy="23184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49" name="Oval 148"/>
            <p:cNvSpPr/>
            <p:nvPr/>
          </p:nvSpPr>
          <p:spPr>
            <a:xfrm>
              <a:off x="6932676" y="1519394"/>
              <a:ext cx="260951" cy="23184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50" name="Oval 149"/>
            <p:cNvSpPr/>
            <p:nvPr/>
          </p:nvSpPr>
          <p:spPr>
            <a:xfrm>
              <a:off x="7393800" y="1519924"/>
              <a:ext cx="260951" cy="23184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51" name="Oval 150"/>
            <p:cNvSpPr/>
            <p:nvPr/>
          </p:nvSpPr>
          <p:spPr>
            <a:xfrm>
              <a:off x="7854302" y="1519924"/>
              <a:ext cx="260951" cy="23184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52" name="Oval 151"/>
            <p:cNvSpPr/>
            <p:nvPr/>
          </p:nvSpPr>
          <p:spPr>
            <a:xfrm>
              <a:off x="8299453" y="1519924"/>
              <a:ext cx="260951" cy="23184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53" name="Oval 152"/>
            <p:cNvSpPr/>
            <p:nvPr/>
          </p:nvSpPr>
          <p:spPr>
            <a:xfrm>
              <a:off x="1468060" y="1533031"/>
              <a:ext cx="260951" cy="23184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54" name="Oval 153"/>
            <p:cNvSpPr/>
            <p:nvPr/>
          </p:nvSpPr>
          <p:spPr>
            <a:xfrm>
              <a:off x="1913834" y="1533562"/>
              <a:ext cx="260951" cy="23184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55" name="Oval 154"/>
            <p:cNvSpPr/>
            <p:nvPr/>
          </p:nvSpPr>
          <p:spPr>
            <a:xfrm>
              <a:off x="2374336" y="1533562"/>
              <a:ext cx="260951" cy="23184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56" name="Oval 155"/>
            <p:cNvSpPr/>
            <p:nvPr/>
          </p:nvSpPr>
          <p:spPr>
            <a:xfrm>
              <a:off x="2834837" y="1533562"/>
              <a:ext cx="260951" cy="23184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57" name="Oval 156"/>
            <p:cNvSpPr/>
            <p:nvPr/>
          </p:nvSpPr>
          <p:spPr>
            <a:xfrm>
              <a:off x="8774680" y="1533032"/>
              <a:ext cx="260951" cy="23184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58" name="Oval 157"/>
            <p:cNvSpPr/>
            <p:nvPr/>
          </p:nvSpPr>
          <p:spPr>
            <a:xfrm>
              <a:off x="9235804" y="1533562"/>
              <a:ext cx="260951" cy="23184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59" name="Oval 158"/>
            <p:cNvSpPr/>
            <p:nvPr/>
          </p:nvSpPr>
          <p:spPr>
            <a:xfrm>
              <a:off x="9696306" y="1533562"/>
              <a:ext cx="260951" cy="23184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60" name="Oval 159"/>
            <p:cNvSpPr/>
            <p:nvPr/>
          </p:nvSpPr>
          <p:spPr>
            <a:xfrm>
              <a:off x="10141457" y="1533562"/>
              <a:ext cx="260951" cy="23184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61" name="TextBox 160"/>
            <p:cNvSpPr txBox="1"/>
            <p:nvPr/>
          </p:nvSpPr>
          <p:spPr>
            <a:xfrm>
              <a:off x="1260432" y="1227004"/>
              <a:ext cx="822512" cy="4141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 smtClean="0"/>
                <a:t>Plane</a:t>
              </a:r>
              <a:endParaRPr lang="en-US" sz="900" dirty="0"/>
            </a:p>
          </p:txBody>
        </p:sp>
        <p:sp>
          <p:nvSpPr>
            <p:cNvPr id="162" name="TextBox 161"/>
            <p:cNvSpPr txBox="1"/>
            <p:nvPr/>
          </p:nvSpPr>
          <p:spPr>
            <a:xfrm>
              <a:off x="2611858" y="1213896"/>
              <a:ext cx="896092" cy="4141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 smtClean="0"/>
                <a:t>Phone</a:t>
              </a:r>
              <a:endParaRPr lang="en-US" sz="900" dirty="0"/>
            </a:p>
          </p:txBody>
        </p:sp>
        <p:sp>
          <p:nvSpPr>
            <p:cNvPr id="163" name="TextBox 162"/>
            <p:cNvSpPr txBox="1"/>
            <p:nvPr/>
          </p:nvSpPr>
          <p:spPr>
            <a:xfrm>
              <a:off x="9944074" y="1214425"/>
              <a:ext cx="780868" cy="4141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 smtClean="0"/>
                <a:t>Book</a:t>
              </a:r>
              <a:endParaRPr lang="en-US" sz="900" dirty="0"/>
            </a:p>
          </p:txBody>
        </p:sp>
        <p:sp>
          <p:nvSpPr>
            <p:cNvPr id="164" name="TextBox 163"/>
            <p:cNvSpPr txBox="1"/>
            <p:nvPr/>
          </p:nvSpPr>
          <p:spPr>
            <a:xfrm>
              <a:off x="7641565" y="1214425"/>
              <a:ext cx="755611" cy="4141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 smtClean="0"/>
                <a:t>Vase</a:t>
              </a:r>
              <a:endParaRPr lang="en-US" sz="900" dirty="0"/>
            </a:p>
          </p:txBody>
        </p:sp>
        <p:sp>
          <p:nvSpPr>
            <p:cNvPr id="165" name="Rectangle 164"/>
            <p:cNvSpPr/>
            <p:nvPr/>
          </p:nvSpPr>
          <p:spPr>
            <a:xfrm>
              <a:off x="1513486" y="1805264"/>
              <a:ext cx="138148" cy="448999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66" name="Rectangle 165"/>
            <p:cNvSpPr/>
            <p:nvPr/>
          </p:nvSpPr>
          <p:spPr>
            <a:xfrm>
              <a:off x="1974612" y="1805794"/>
              <a:ext cx="138148" cy="448999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67" name="Rectangle 166"/>
            <p:cNvSpPr/>
            <p:nvPr/>
          </p:nvSpPr>
          <p:spPr>
            <a:xfrm>
              <a:off x="2435736" y="1806324"/>
              <a:ext cx="138148" cy="448999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68" name="Rectangle 167"/>
            <p:cNvSpPr/>
            <p:nvPr/>
          </p:nvSpPr>
          <p:spPr>
            <a:xfrm>
              <a:off x="2896861" y="1806855"/>
              <a:ext cx="138148" cy="448999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69" name="Rectangle 168"/>
            <p:cNvSpPr/>
            <p:nvPr/>
          </p:nvSpPr>
          <p:spPr>
            <a:xfrm>
              <a:off x="3340765" y="1805794"/>
              <a:ext cx="138148" cy="448999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70" name="Rectangle 169"/>
            <p:cNvSpPr/>
            <p:nvPr/>
          </p:nvSpPr>
          <p:spPr>
            <a:xfrm>
              <a:off x="3801890" y="1806324"/>
              <a:ext cx="138148" cy="448999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71" name="Rectangle 170"/>
            <p:cNvSpPr/>
            <p:nvPr/>
          </p:nvSpPr>
          <p:spPr>
            <a:xfrm>
              <a:off x="4263014" y="1806854"/>
              <a:ext cx="138148" cy="448999"/>
            </a:xfrm>
            <a:prstGeom prst="rect">
              <a:avLst/>
            </a:prstGeom>
            <a:solidFill>
              <a:srgbClr val="008000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72" name="Rectangle 171"/>
            <p:cNvSpPr/>
            <p:nvPr/>
          </p:nvSpPr>
          <p:spPr>
            <a:xfrm>
              <a:off x="4724139" y="1807385"/>
              <a:ext cx="138148" cy="448999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73" name="Rectangle 172"/>
            <p:cNvSpPr/>
            <p:nvPr/>
          </p:nvSpPr>
          <p:spPr>
            <a:xfrm>
              <a:off x="5167420" y="1805794"/>
              <a:ext cx="138148" cy="448999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74" name="Rectangle 173"/>
            <p:cNvSpPr/>
            <p:nvPr/>
          </p:nvSpPr>
          <p:spPr>
            <a:xfrm>
              <a:off x="5628545" y="1806324"/>
              <a:ext cx="138148" cy="448999"/>
            </a:xfrm>
            <a:prstGeom prst="rect">
              <a:avLst/>
            </a:prstGeom>
            <a:solidFill>
              <a:srgbClr val="008000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75" name="Rectangle 174"/>
            <p:cNvSpPr/>
            <p:nvPr/>
          </p:nvSpPr>
          <p:spPr>
            <a:xfrm>
              <a:off x="6089669" y="1806854"/>
              <a:ext cx="138148" cy="448999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76" name="Rectangle 175"/>
            <p:cNvSpPr/>
            <p:nvPr/>
          </p:nvSpPr>
          <p:spPr>
            <a:xfrm>
              <a:off x="6550795" y="1807385"/>
              <a:ext cx="138148" cy="448999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77" name="Rectangle 176"/>
            <p:cNvSpPr/>
            <p:nvPr/>
          </p:nvSpPr>
          <p:spPr>
            <a:xfrm>
              <a:off x="6994698" y="1806324"/>
              <a:ext cx="138148" cy="448999"/>
            </a:xfrm>
            <a:prstGeom prst="rect">
              <a:avLst/>
            </a:prstGeom>
            <a:solidFill>
              <a:srgbClr val="008000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78" name="Rectangle 177"/>
            <p:cNvSpPr/>
            <p:nvPr/>
          </p:nvSpPr>
          <p:spPr>
            <a:xfrm>
              <a:off x="7455823" y="1806854"/>
              <a:ext cx="138148" cy="448999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79" name="Rectangle 178"/>
            <p:cNvSpPr/>
            <p:nvPr/>
          </p:nvSpPr>
          <p:spPr>
            <a:xfrm>
              <a:off x="7916948" y="1807384"/>
              <a:ext cx="138148" cy="448999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80" name="Rectangle 179"/>
            <p:cNvSpPr/>
            <p:nvPr/>
          </p:nvSpPr>
          <p:spPr>
            <a:xfrm>
              <a:off x="8378073" y="1807915"/>
              <a:ext cx="138148" cy="448999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81" name="Rectangle 180"/>
            <p:cNvSpPr/>
            <p:nvPr/>
          </p:nvSpPr>
          <p:spPr>
            <a:xfrm>
              <a:off x="8837326" y="1806855"/>
              <a:ext cx="138148" cy="448999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82" name="Rectangle 181"/>
            <p:cNvSpPr/>
            <p:nvPr/>
          </p:nvSpPr>
          <p:spPr>
            <a:xfrm>
              <a:off x="9298451" y="1807385"/>
              <a:ext cx="138148" cy="448999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83" name="Rectangle 182"/>
            <p:cNvSpPr/>
            <p:nvPr/>
          </p:nvSpPr>
          <p:spPr>
            <a:xfrm>
              <a:off x="9759576" y="1807915"/>
              <a:ext cx="138148" cy="448999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84" name="Rectangle 183"/>
            <p:cNvSpPr/>
            <p:nvPr/>
          </p:nvSpPr>
          <p:spPr>
            <a:xfrm>
              <a:off x="10220701" y="1808446"/>
              <a:ext cx="138148" cy="448999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85" name="TextBox 184"/>
            <p:cNvSpPr txBox="1"/>
            <p:nvPr/>
          </p:nvSpPr>
          <p:spPr>
            <a:xfrm>
              <a:off x="3885912" y="1227533"/>
              <a:ext cx="938362" cy="4141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 smtClean="0"/>
                <a:t>Canine</a:t>
              </a:r>
              <a:endParaRPr lang="en-US" sz="900" dirty="0"/>
            </a:p>
          </p:txBody>
        </p:sp>
        <p:sp>
          <p:nvSpPr>
            <p:cNvPr id="186" name="TextBox 185"/>
            <p:cNvSpPr txBox="1"/>
            <p:nvPr/>
          </p:nvSpPr>
          <p:spPr>
            <a:xfrm>
              <a:off x="6694969" y="1241173"/>
              <a:ext cx="959491" cy="4141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 smtClean="0"/>
                <a:t>Animal</a:t>
              </a:r>
              <a:endParaRPr lang="en-US" sz="900" dirty="0"/>
            </a:p>
          </p:txBody>
        </p:sp>
        <p:grpSp>
          <p:nvGrpSpPr>
            <p:cNvPr id="187" name="Group 186"/>
            <p:cNvGrpSpPr/>
            <p:nvPr/>
          </p:nvGrpSpPr>
          <p:grpSpPr>
            <a:xfrm>
              <a:off x="5464630" y="2508058"/>
              <a:ext cx="1527605" cy="1301386"/>
              <a:chOff x="5061421" y="3567913"/>
              <a:chExt cx="2068268" cy="2008643"/>
            </a:xfrm>
          </p:grpSpPr>
          <p:sp>
            <p:nvSpPr>
              <p:cNvPr id="188" name="Rectangle 187"/>
              <p:cNvSpPr/>
              <p:nvPr/>
            </p:nvSpPr>
            <p:spPr>
              <a:xfrm rot="16200000">
                <a:off x="5962991" y="3101513"/>
                <a:ext cx="147824" cy="1080623"/>
              </a:xfrm>
              <a:prstGeom prst="rect">
                <a:avLst/>
              </a:prstGeom>
              <a:solidFill>
                <a:srgbClr val="3366FF"/>
              </a:solidFill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grpSp>
            <p:nvGrpSpPr>
              <p:cNvPr id="189" name="Group 188"/>
              <p:cNvGrpSpPr/>
              <p:nvPr/>
            </p:nvGrpSpPr>
            <p:grpSpPr>
              <a:xfrm>
                <a:off x="5061421" y="3906054"/>
                <a:ext cx="2068268" cy="1670502"/>
                <a:chOff x="5118282" y="3337319"/>
                <a:chExt cx="2068268" cy="1670502"/>
              </a:xfrm>
            </p:grpSpPr>
            <p:sp>
              <p:nvSpPr>
                <p:cNvPr id="190" name="Oval 189"/>
                <p:cNvSpPr/>
                <p:nvPr/>
              </p:nvSpPr>
              <p:spPr>
                <a:xfrm>
                  <a:off x="5118282" y="3337319"/>
                  <a:ext cx="322214" cy="322283"/>
                </a:xfrm>
                <a:prstGeom prst="ellipse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sp>
              <p:nvSpPr>
                <p:cNvPr id="191" name="Oval 190"/>
                <p:cNvSpPr/>
                <p:nvPr/>
              </p:nvSpPr>
              <p:spPr>
                <a:xfrm>
                  <a:off x="5687664" y="3338056"/>
                  <a:ext cx="322214" cy="322283"/>
                </a:xfrm>
                <a:prstGeom prst="ellipse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sp>
              <p:nvSpPr>
                <p:cNvPr id="192" name="Oval 191"/>
                <p:cNvSpPr/>
                <p:nvPr/>
              </p:nvSpPr>
              <p:spPr>
                <a:xfrm>
                  <a:off x="6256277" y="3338056"/>
                  <a:ext cx="322214" cy="322283"/>
                </a:xfrm>
                <a:prstGeom prst="ellipse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sp>
              <p:nvSpPr>
                <p:cNvPr id="193" name="Oval 192"/>
                <p:cNvSpPr/>
                <p:nvPr/>
              </p:nvSpPr>
              <p:spPr>
                <a:xfrm>
                  <a:off x="6805936" y="3338056"/>
                  <a:ext cx="322214" cy="322283"/>
                </a:xfrm>
                <a:prstGeom prst="ellipse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sp>
              <p:nvSpPr>
                <p:cNvPr id="194" name="Oval 193"/>
                <p:cNvSpPr/>
                <p:nvPr/>
              </p:nvSpPr>
              <p:spPr>
                <a:xfrm>
                  <a:off x="5137236" y="3811265"/>
                  <a:ext cx="322214" cy="322283"/>
                </a:xfrm>
                <a:prstGeom prst="ellipse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sp>
              <p:nvSpPr>
                <p:cNvPr id="195" name="Oval 194"/>
                <p:cNvSpPr/>
                <p:nvPr/>
              </p:nvSpPr>
              <p:spPr>
                <a:xfrm>
                  <a:off x="5706618" y="3812002"/>
                  <a:ext cx="322214" cy="322283"/>
                </a:xfrm>
                <a:prstGeom prst="ellipse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sp>
              <p:nvSpPr>
                <p:cNvPr id="196" name="Oval 195"/>
                <p:cNvSpPr/>
                <p:nvPr/>
              </p:nvSpPr>
              <p:spPr>
                <a:xfrm>
                  <a:off x="6275231" y="3812002"/>
                  <a:ext cx="322214" cy="322283"/>
                </a:xfrm>
                <a:prstGeom prst="ellipse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sp>
              <p:nvSpPr>
                <p:cNvPr id="197" name="Oval 196"/>
                <p:cNvSpPr/>
                <p:nvPr/>
              </p:nvSpPr>
              <p:spPr>
                <a:xfrm>
                  <a:off x="6824890" y="3812002"/>
                  <a:ext cx="322214" cy="322283"/>
                </a:xfrm>
                <a:prstGeom prst="ellipse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grpSp>
              <p:nvGrpSpPr>
                <p:cNvPr id="198" name="Group 197"/>
                <p:cNvGrpSpPr/>
                <p:nvPr/>
              </p:nvGrpSpPr>
              <p:grpSpPr>
                <a:xfrm>
                  <a:off x="5222527" y="3659601"/>
                  <a:ext cx="1688424" cy="169883"/>
                  <a:chOff x="8274081" y="3773349"/>
                  <a:chExt cx="1688424" cy="702915"/>
                </a:xfrm>
              </p:grpSpPr>
              <p:cxnSp>
                <p:nvCxnSpPr>
                  <p:cNvPr id="241" name="Straight Connector 240"/>
                  <p:cNvCxnSpPr/>
                  <p:nvPr/>
                </p:nvCxnSpPr>
                <p:spPr>
                  <a:xfrm>
                    <a:off x="8274081" y="3773349"/>
                    <a:ext cx="770" cy="702178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2" name="Straight Connector 241"/>
                  <p:cNvCxnSpPr/>
                  <p:nvPr/>
                </p:nvCxnSpPr>
                <p:spPr>
                  <a:xfrm>
                    <a:off x="8843463" y="3774086"/>
                    <a:ext cx="770" cy="702178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3" name="Straight Connector 242"/>
                  <p:cNvCxnSpPr/>
                  <p:nvPr/>
                </p:nvCxnSpPr>
                <p:spPr>
                  <a:xfrm>
                    <a:off x="9412076" y="3774086"/>
                    <a:ext cx="770" cy="702178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4" name="Straight Connector 243"/>
                  <p:cNvCxnSpPr/>
                  <p:nvPr/>
                </p:nvCxnSpPr>
                <p:spPr>
                  <a:xfrm>
                    <a:off x="9961735" y="3774086"/>
                    <a:ext cx="770" cy="702178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5" name="Straight Connector 244"/>
                  <p:cNvCxnSpPr/>
                  <p:nvPr/>
                </p:nvCxnSpPr>
                <p:spPr>
                  <a:xfrm>
                    <a:off x="8274081" y="3773349"/>
                    <a:ext cx="1688424" cy="702915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6" name="Straight Connector 245"/>
                  <p:cNvCxnSpPr/>
                  <p:nvPr/>
                </p:nvCxnSpPr>
                <p:spPr>
                  <a:xfrm flipH="1">
                    <a:off x="8274851" y="3774086"/>
                    <a:ext cx="1686884" cy="701441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7" name="Straight Connector 246"/>
                  <p:cNvCxnSpPr/>
                  <p:nvPr/>
                </p:nvCxnSpPr>
                <p:spPr>
                  <a:xfrm>
                    <a:off x="8843463" y="3774086"/>
                    <a:ext cx="1119042" cy="702178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8" name="Straight Connector 247"/>
                  <p:cNvCxnSpPr/>
                  <p:nvPr/>
                </p:nvCxnSpPr>
                <p:spPr>
                  <a:xfrm>
                    <a:off x="9412076" y="3774086"/>
                    <a:ext cx="550429" cy="702178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9" name="Straight Connector 248"/>
                  <p:cNvCxnSpPr/>
                  <p:nvPr/>
                </p:nvCxnSpPr>
                <p:spPr>
                  <a:xfrm flipH="1">
                    <a:off x="8274851" y="3774086"/>
                    <a:ext cx="568612" cy="701441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0" name="Straight Connector 249"/>
                  <p:cNvCxnSpPr/>
                  <p:nvPr/>
                </p:nvCxnSpPr>
                <p:spPr>
                  <a:xfrm flipH="1">
                    <a:off x="8844233" y="3774086"/>
                    <a:ext cx="567843" cy="702178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1" name="Straight Connector 250"/>
                  <p:cNvCxnSpPr/>
                  <p:nvPr/>
                </p:nvCxnSpPr>
                <p:spPr>
                  <a:xfrm>
                    <a:off x="8274081" y="3773349"/>
                    <a:ext cx="570152" cy="702915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2" name="Straight Connector 251"/>
                  <p:cNvCxnSpPr/>
                  <p:nvPr/>
                </p:nvCxnSpPr>
                <p:spPr>
                  <a:xfrm>
                    <a:off x="8843463" y="3774086"/>
                    <a:ext cx="569383" cy="702178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3" name="Straight Connector 252"/>
                  <p:cNvCxnSpPr/>
                  <p:nvPr/>
                </p:nvCxnSpPr>
                <p:spPr>
                  <a:xfrm flipH="1">
                    <a:off x="9412846" y="3774086"/>
                    <a:ext cx="548889" cy="702178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4" name="Straight Connector 253"/>
                  <p:cNvCxnSpPr/>
                  <p:nvPr/>
                </p:nvCxnSpPr>
                <p:spPr>
                  <a:xfrm flipH="1">
                    <a:off x="8844233" y="3774086"/>
                    <a:ext cx="1117502" cy="702178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5" name="Straight Connector 254"/>
                  <p:cNvCxnSpPr/>
                  <p:nvPr/>
                </p:nvCxnSpPr>
                <p:spPr>
                  <a:xfrm>
                    <a:off x="8274081" y="3773349"/>
                    <a:ext cx="1138765" cy="702915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6" name="Straight Connector 255"/>
                  <p:cNvCxnSpPr/>
                  <p:nvPr/>
                </p:nvCxnSpPr>
                <p:spPr>
                  <a:xfrm flipH="1">
                    <a:off x="8274851" y="3774086"/>
                    <a:ext cx="1137225" cy="701441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99" name="Oval 198"/>
                <p:cNvSpPr/>
                <p:nvPr/>
              </p:nvSpPr>
              <p:spPr>
                <a:xfrm>
                  <a:off x="5156960" y="4266989"/>
                  <a:ext cx="322214" cy="322283"/>
                </a:xfrm>
                <a:prstGeom prst="ellipse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sp>
              <p:nvSpPr>
                <p:cNvPr id="200" name="Oval 199"/>
                <p:cNvSpPr/>
                <p:nvPr/>
              </p:nvSpPr>
              <p:spPr>
                <a:xfrm>
                  <a:off x="5726342" y="4267726"/>
                  <a:ext cx="322214" cy="322283"/>
                </a:xfrm>
                <a:prstGeom prst="ellipse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sp>
              <p:nvSpPr>
                <p:cNvPr id="201" name="Oval 200"/>
                <p:cNvSpPr/>
                <p:nvPr/>
              </p:nvSpPr>
              <p:spPr>
                <a:xfrm>
                  <a:off x="6294955" y="4267726"/>
                  <a:ext cx="322214" cy="322283"/>
                </a:xfrm>
                <a:prstGeom prst="ellipse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sp>
              <p:nvSpPr>
                <p:cNvPr id="202" name="Oval 201"/>
                <p:cNvSpPr/>
                <p:nvPr/>
              </p:nvSpPr>
              <p:spPr>
                <a:xfrm>
                  <a:off x="6844614" y="4267726"/>
                  <a:ext cx="322214" cy="322283"/>
                </a:xfrm>
                <a:prstGeom prst="ellipse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sp>
              <p:nvSpPr>
                <p:cNvPr id="203" name="Oval 202"/>
                <p:cNvSpPr/>
                <p:nvPr/>
              </p:nvSpPr>
              <p:spPr>
                <a:xfrm>
                  <a:off x="5176682" y="4684801"/>
                  <a:ext cx="322214" cy="322283"/>
                </a:xfrm>
                <a:prstGeom prst="ellipse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sp>
              <p:nvSpPr>
                <p:cNvPr id="204" name="Oval 203"/>
                <p:cNvSpPr/>
                <p:nvPr/>
              </p:nvSpPr>
              <p:spPr>
                <a:xfrm>
                  <a:off x="5746064" y="4685538"/>
                  <a:ext cx="322214" cy="322283"/>
                </a:xfrm>
                <a:prstGeom prst="ellipse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sp>
              <p:nvSpPr>
                <p:cNvPr id="205" name="Oval 204"/>
                <p:cNvSpPr/>
                <p:nvPr/>
              </p:nvSpPr>
              <p:spPr>
                <a:xfrm>
                  <a:off x="6314677" y="4685538"/>
                  <a:ext cx="322214" cy="322283"/>
                </a:xfrm>
                <a:prstGeom prst="ellipse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sp>
              <p:nvSpPr>
                <p:cNvPr id="206" name="Oval 205"/>
                <p:cNvSpPr/>
                <p:nvPr/>
              </p:nvSpPr>
              <p:spPr>
                <a:xfrm>
                  <a:off x="6864336" y="4685538"/>
                  <a:ext cx="322214" cy="322283"/>
                </a:xfrm>
                <a:prstGeom prst="ellipse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grpSp>
              <p:nvGrpSpPr>
                <p:cNvPr id="207" name="Group 206"/>
                <p:cNvGrpSpPr/>
                <p:nvPr/>
              </p:nvGrpSpPr>
              <p:grpSpPr>
                <a:xfrm>
                  <a:off x="5261205" y="4134284"/>
                  <a:ext cx="1688424" cy="169883"/>
                  <a:chOff x="8274081" y="3773349"/>
                  <a:chExt cx="1688424" cy="702915"/>
                </a:xfrm>
              </p:grpSpPr>
              <p:cxnSp>
                <p:nvCxnSpPr>
                  <p:cNvPr id="225" name="Straight Connector 224"/>
                  <p:cNvCxnSpPr/>
                  <p:nvPr/>
                </p:nvCxnSpPr>
                <p:spPr>
                  <a:xfrm>
                    <a:off x="8274081" y="3773349"/>
                    <a:ext cx="770" cy="702178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6" name="Straight Connector 225"/>
                  <p:cNvCxnSpPr/>
                  <p:nvPr/>
                </p:nvCxnSpPr>
                <p:spPr>
                  <a:xfrm>
                    <a:off x="8843463" y="3774086"/>
                    <a:ext cx="770" cy="702178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7" name="Straight Connector 226"/>
                  <p:cNvCxnSpPr/>
                  <p:nvPr/>
                </p:nvCxnSpPr>
                <p:spPr>
                  <a:xfrm>
                    <a:off x="9412076" y="3774086"/>
                    <a:ext cx="770" cy="702178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8" name="Straight Connector 227"/>
                  <p:cNvCxnSpPr/>
                  <p:nvPr/>
                </p:nvCxnSpPr>
                <p:spPr>
                  <a:xfrm>
                    <a:off x="9961735" y="3774086"/>
                    <a:ext cx="770" cy="702178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9" name="Straight Connector 228"/>
                  <p:cNvCxnSpPr/>
                  <p:nvPr/>
                </p:nvCxnSpPr>
                <p:spPr>
                  <a:xfrm>
                    <a:off x="8274081" y="3773349"/>
                    <a:ext cx="1688424" cy="702915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0" name="Straight Connector 229"/>
                  <p:cNvCxnSpPr/>
                  <p:nvPr/>
                </p:nvCxnSpPr>
                <p:spPr>
                  <a:xfrm flipH="1">
                    <a:off x="8274851" y="3774086"/>
                    <a:ext cx="1686884" cy="701441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1" name="Straight Connector 230"/>
                  <p:cNvCxnSpPr/>
                  <p:nvPr/>
                </p:nvCxnSpPr>
                <p:spPr>
                  <a:xfrm>
                    <a:off x="8843463" y="3774086"/>
                    <a:ext cx="1119042" cy="702178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2" name="Straight Connector 231"/>
                  <p:cNvCxnSpPr/>
                  <p:nvPr/>
                </p:nvCxnSpPr>
                <p:spPr>
                  <a:xfrm>
                    <a:off x="9412076" y="3774086"/>
                    <a:ext cx="550429" cy="702178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3" name="Straight Connector 232"/>
                  <p:cNvCxnSpPr/>
                  <p:nvPr/>
                </p:nvCxnSpPr>
                <p:spPr>
                  <a:xfrm flipH="1">
                    <a:off x="8274851" y="3774086"/>
                    <a:ext cx="568612" cy="701441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4" name="Straight Connector 233"/>
                  <p:cNvCxnSpPr/>
                  <p:nvPr/>
                </p:nvCxnSpPr>
                <p:spPr>
                  <a:xfrm flipH="1">
                    <a:off x="8844233" y="3774086"/>
                    <a:ext cx="567843" cy="702178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5" name="Straight Connector 234"/>
                  <p:cNvCxnSpPr/>
                  <p:nvPr/>
                </p:nvCxnSpPr>
                <p:spPr>
                  <a:xfrm>
                    <a:off x="8274081" y="3773349"/>
                    <a:ext cx="570152" cy="702915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6" name="Straight Connector 235"/>
                  <p:cNvCxnSpPr/>
                  <p:nvPr/>
                </p:nvCxnSpPr>
                <p:spPr>
                  <a:xfrm>
                    <a:off x="8843463" y="3774086"/>
                    <a:ext cx="569383" cy="702178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7" name="Straight Connector 236"/>
                  <p:cNvCxnSpPr/>
                  <p:nvPr/>
                </p:nvCxnSpPr>
                <p:spPr>
                  <a:xfrm flipH="1">
                    <a:off x="9412846" y="3774086"/>
                    <a:ext cx="548889" cy="702178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8" name="Straight Connector 237"/>
                  <p:cNvCxnSpPr/>
                  <p:nvPr/>
                </p:nvCxnSpPr>
                <p:spPr>
                  <a:xfrm flipH="1">
                    <a:off x="8844233" y="3774086"/>
                    <a:ext cx="1117502" cy="702178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9" name="Straight Connector 238"/>
                  <p:cNvCxnSpPr/>
                  <p:nvPr/>
                </p:nvCxnSpPr>
                <p:spPr>
                  <a:xfrm>
                    <a:off x="8274081" y="3773349"/>
                    <a:ext cx="1138765" cy="702915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0" name="Straight Connector 239"/>
                  <p:cNvCxnSpPr/>
                  <p:nvPr/>
                </p:nvCxnSpPr>
                <p:spPr>
                  <a:xfrm flipH="1">
                    <a:off x="8274851" y="3774086"/>
                    <a:ext cx="1137225" cy="701441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08" name="Group 207"/>
                <p:cNvGrpSpPr/>
                <p:nvPr/>
              </p:nvGrpSpPr>
              <p:grpSpPr>
                <a:xfrm>
                  <a:off x="5261204" y="4570315"/>
                  <a:ext cx="1688424" cy="169883"/>
                  <a:chOff x="8274081" y="3773349"/>
                  <a:chExt cx="1688424" cy="702915"/>
                </a:xfrm>
              </p:grpSpPr>
              <p:cxnSp>
                <p:nvCxnSpPr>
                  <p:cNvPr id="209" name="Straight Connector 208"/>
                  <p:cNvCxnSpPr/>
                  <p:nvPr/>
                </p:nvCxnSpPr>
                <p:spPr>
                  <a:xfrm>
                    <a:off x="8274081" y="3773349"/>
                    <a:ext cx="770" cy="702178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0" name="Straight Connector 209"/>
                  <p:cNvCxnSpPr/>
                  <p:nvPr/>
                </p:nvCxnSpPr>
                <p:spPr>
                  <a:xfrm>
                    <a:off x="8843463" y="3774086"/>
                    <a:ext cx="770" cy="702178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1" name="Straight Connector 210"/>
                  <p:cNvCxnSpPr/>
                  <p:nvPr/>
                </p:nvCxnSpPr>
                <p:spPr>
                  <a:xfrm>
                    <a:off x="9412076" y="3774086"/>
                    <a:ext cx="770" cy="702178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2" name="Straight Connector 211"/>
                  <p:cNvCxnSpPr/>
                  <p:nvPr/>
                </p:nvCxnSpPr>
                <p:spPr>
                  <a:xfrm>
                    <a:off x="9961735" y="3774086"/>
                    <a:ext cx="770" cy="702178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3" name="Straight Connector 212"/>
                  <p:cNvCxnSpPr/>
                  <p:nvPr/>
                </p:nvCxnSpPr>
                <p:spPr>
                  <a:xfrm>
                    <a:off x="8274081" y="3773349"/>
                    <a:ext cx="1688424" cy="702915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4" name="Straight Connector 213"/>
                  <p:cNvCxnSpPr/>
                  <p:nvPr/>
                </p:nvCxnSpPr>
                <p:spPr>
                  <a:xfrm flipH="1">
                    <a:off x="8274851" y="3774086"/>
                    <a:ext cx="1686884" cy="701441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5" name="Straight Connector 214"/>
                  <p:cNvCxnSpPr/>
                  <p:nvPr/>
                </p:nvCxnSpPr>
                <p:spPr>
                  <a:xfrm>
                    <a:off x="8843463" y="3774086"/>
                    <a:ext cx="1119042" cy="702178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6" name="Straight Connector 215"/>
                  <p:cNvCxnSpPr/>
                  <p:nvPr/>
                </p:nvCxnSpPr>
                <p:spPr>
                  <a:xfrm>
                    <a:off x="9412076" y="3774086"/>
                    <a:ext cx="550429" cy="702178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7" name="Straight Connector 216"/>
                  <p:cNvCxnSpPr/>
                  <p:nvPr/>
                </p:nvCxnSpPr>
                <p:spPr>
                  <a:xfrm flipH="1">
                    <a:off x="8274851" y="3774086"/>
                    <a:ext cx="568612" cy="701441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8" name="Straight Connector 217"/>
                  <p:cNvCxnSpPr/>
                  <p:nvPr/>
                </p:nvCxnSpPr>
                <p:spPr>
                  <a:xfrm flipH="1">
                    <a:off x="8844233" y="3774086"/>
                    <a:ext cx="567843" cy="702178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9" name="Straight Connector 218"/>
                  <p:cNvCxnSpPr/>
                  <p:nvPr/>
                </p:nvCxnSpPr>
                <p:spPr>
                  <a:xfrm>
                    <a:off x="8274081" y="3773349"/>
                    <a:ext cx="570152" cy="702915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0" name="Straight Connector 219"/>
                  <p:cNvCxnSpPr/>
                  <p:nvPr/>
                </p:nvCxnSpPr>
                <p:spPr>
                  <a:xfrm>
                    <a:off x="8843463" y="3774086"/>
                    <a:ext cx="569383" cy="702178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1" name="Straight Connector 220"/>
                  <p:cNvCxnSpPr/>
                  <p:nvPr/>
                </p:nvCxnSpPr>
                <p:spPr>
                  <a:xfrm flipH="1">
                    <a:off x="9412846" y="3774086"/>
                    <a:ext cx="548889" cy="702178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2" name="Straight Connector 221"/>
                  <p:cNvCxnSpPr/>
                  <p:nvPr/>
                </p:nvCxnSpPr>
                <p:spPr>
                  <a:xfrm flipH="1">
                    <a:off x="8844233" y="3774086"/>
                    <a:ext cx="1117502" cy="702178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3" name="Straight Connector 222"/>
                  <p:cNvCxnSpPr/>
                  <p:nvPr/>
                </p:nvCxnSpPr>
                <p:spPr>
                  <a:xfrm>
                    <a:off x="8274081" y="3773349"/>
                    <a:ext cx="1138765" cy="702915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4" name="Straight Connector 223"/>
                  <p:cNvCxnSpPr/>
                  <p:nvPr/>
                </p:nvCxnSpPr>
                <p:spPr>
                  <a:xfrm flipH="1">
                    <a:off x="8274851" y="3774086"/>
                    <a:ext cx="1137225" cy="701441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aphicFrame>
          <p:nvGraphicFramePr>
            <p:cNvPr id="257" name="Object 256"/>
            <p:cNvGraphicFramePr>
              <a:graphicFrameLocks noChangeAspect="1"/>
            </p:cNvGraphicFramePr>
            <p:nvPr>
              <p:extLst/>
            </p:nvPr>
          </p:nvGraphicFramePr>
          <p:xfrm>
            <a:off x="10634022" y="1666691"/>
            <a:ext cx="1280773" cy="6192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266" name="Equation" r:id="rId6" imgW="469900" imgH="215900" progId="Equation.3">
                    <p:embed/>
                  </p:oleObj>
                </mc:Choice>
                <mc:Fallback>
                  <p:oleObj name="Equation" r:id="rId6" imgW="469900" imgH="2159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10634022" y="1666691"/>
                          <a:ext cx="1280773" cy="61928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58" name="Object 257"/>
            <p:cNvGraphicFramePr>
              <a:graphicFrameLocks noChangeAspect="1"/>
            </p:cNvGraphicFramePr>
            <p:nvPr>
              <p:extLst/>
            </p:nvPr>
          </p:nvGraphicFramePr>
          <p:xfrm>
            <a:off x="7022274" y="2302698"/>
            <a:ext cx="381000" cy="619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267" name="Equation" r:id="rId8" imgW="139700" imgH="215900" progId="Equation.3">
                    <p:embed/>
                  </p:oleObj>
                </mc:Choice>
                <mc:Fallback>
                  <p:oleObj name="Equation" r:id="rId8" imgW="139700" imgH="2159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7022274" y="2302698"/>
                          <a:ext cx="381000" cy="61912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" name="Rounded Rectangle 2"/>
            <p:cNvSpPr/>
            <p:nvPr/>
          </p:nvSpPr>
          <p:spPr>
            <a:xfrm>
              <a:off x="665293" y="1269815"/>
              <a:ext cx="11350304" cy="1068255"/>
            </a:xfrm>
            <a:prstGeom prst="roundRect">
              <a:avLst/>
            </a:prstGeom>
            <a:solidFill>
              <a:srgbClr val="FFFF00">
                <a:alpha val="34000"/>
              </a:srgb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</p:grpSp>
    </p:spTree>
    <p:extLst>
      <p:ext uri="{BB962C8B-B14F-4D97-AF65-F5344CB8AC3E}">
        <p14:creationId xmlns:p14="http://schemas.microsoft.com/office/powerpoint/2010/main" val="3463908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857749" y="750828"/>
            <a:ext cx="3421357" cy="2409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54953" y="188194"/>
            <a:ext cx="80867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tx2"/>
                </a:solidFill>
              </a:rPr>
              <a:t>Implementation Specifics III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09554" y="6147700"/>
            <a:ext cx="673236" cy="642518"/>
          </a:xfrm>
          <a:prstGeom prst="rect">
            <a:avLst/>
          </a:prstGeom>
        </p:spPr>
      </p:pic>
      <p:pic>
        <p:nvPicPr>
          <p:cNvPr id="38" name="Picture 2" descr="Lab41 Logo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652357" y="254936"/>
            <a:ext cx="1539643" cy="393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0" name="Straight Connector 39"/>
          <p:cNvCxnSpPr/>
          <p:nvPr/>
        </p:nvCxnSpPr>
        <p:spPr>
          <a:xfrm>
            <a:off x="14288" y="378616"/>
            <a:ext cx="0" cy="816084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4279106" y="774918"/>
            <a:ext cx="6979444" cy="0"/>
          </a:xfrm>
          <a:prstGeom prst="line">
            <a:avLst/>
          </a:prstGeom>
          <a:ln w="254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883528" y="786658"/>
            <a:ext cx="100728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accent2"/>
                </a:solidFill>
              </a:rPr>
              <a:t>Sampling Methods</a:t>
            </a:r>
            <a:endParaRPr lang="en-US" sz="2000" dirty="0">
              <a:solidFill>
                <a:schemeClr val="accent2"/>
              </a:solidFill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797879" y="4615671"/>
            <a:ext cx="10515600" cy="1975265"/>
          </a:xfrm>
        </p:spPr>
        <p:txBody>
          <a:bodyPr>
            <a:normAutofit/>
          </a:bodyPr>
          <a:lstStyle/>
          <a:p>
            <a:r>
              <a:rPr lang="en-US" dirty="0" err="1" smtClean="0"/>
              <a:t>Tensorflow</a:t>
            </a:r>
            <a:r>
              <a:rPr lang="en-US" dirty="0" smtClean="0"/>
              <a:t> implementation required positive sampling (uniform)</a:t>
            </a:r>
          </a:p>
          <a:p>
            <a:r>
              <a:rPr lang="en-US" dirty="0" smtClean="0"/>
              <a:t>Large distribution negative </a:t>
            </a:r>
            <a:r>
              <a:rPr lang="en-US" dirty="0"/>
              <a:t>sampling </a:t>
            </a:r>
            <a:r>
              <a:rPr lang="en-US" dirty="0" smtClean="0"/>
              <a:t>requires a bit more thought</a:t>
            </a:r>
            <a:endParaRPr lang="en-US" dirty="0"/>
          </a:p>
          <a:p>
            <a:pPr lvl="1"/>
            <a:r>
              <a:rPr lang="en-US" dirty="0" smtClean="0"/>
              <a:t>(Option I) Sample </a:t>
            </a:r>
            <a:r>
              <a:rPr lang="en-US" dirty="0"/>
              <a:t>the next image’s labels</a:t>
            </a:r>
          </a:p>
          <a:p>
            <a:pPr lvl="1"/>
            <a:r>
              <a:rPr lang="en-US" dirty="0" smtClean="0"/>
              <a:t>(Option II) Pre</a:t>
            </a:r>
            <a:r>
              <a:rPr lang="en-US" dirty="0"/>
              <a:t>-sample each epoch</a:t>
            </a:r>
          </a:p>
        </p:txBody>
      </p:sp>
      <p:pic>
        <p:nvPicPr>
          <p:cNvPr id="134" name="Picture 13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1796" y="1499663"/>
            <a:ext cx="3927580" cy="2945685"/>
          </a:xfrm>
          <a:prstGeom prst="rect">
            <a:avLst/>
          </a:prstGeom>
          <a:ln w="38100" cmpd="sng">
            <a:solidFill>
              <a:srgbClr val="3366FF"/>
            </a:solidFill>
          </a:ln>
        </p:spPr>
      </p:pic>
      <p:sp>
        <p:nvSpPr>
          <p:cNvPr id="135" name="Rectangle 134"/>
          <p:cNvSpPr/>
          <p:nvPr/>
        </p:nvSpPr>
        <p:spPr>
          <a:xfrm>
            <a:off x="6537746" y="2461097"/>
            <a:ext cx="486765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2006 </a:t>
            </a:r>
            <a:r>
              <a:rPr lang="en-US" dirty="0" err="1"/>
              <a:t>ana+capri</a:t>
            </a:r>
            <a:r>
              <a:rPr lang="en-US" dirty="0"/>
              <a:t> </a:t>
            </a:r>
            <a:r>
              <a:rPr lang="en-US" dirty="0" err="1"/>
              <a:t>capri</a:t>
            </a:r>
            <a:r>
              <a:rPr lang="en-US" dirty="0"/>
              <a:t> goats </a:t>
            </a:r>
            <a:r>
              <a:rPr lang="en-US" dirty="0" err="1"/>
              <a:t>italy</a:t>
            </a:r>
            <a:r>
              <a:rPr lang="en-US" dirty="0"/>
              <a:t> mountains </a:t>
            </a:r>
            <a:r>
              <a:rPr lang="en-US" dirty="0" err="1"/>
              <a:t>naples</a:t>
            </a:r>
            <a:r>
              <a:rPr lang="en-US" dirty="0"/>
              <a:t> ocean </a:t>
            </a:r>
            <a:r>
              <a:rPr lang="en-US" dirty="0" err="1"/>
              <a:t>pompeii</a:t>
            </a:r>
            <a:r>
              <a:rPr lang="en-US" dirty="0"/>
              <a:t> </a:t>
            </a:r>
            <a:r>
              <a:rPr lang="en-US" dirty="0" err="1"/>
              <a:t>rome</a:t>
            </a:r>
            <a:r>
              <a:rPr lang="en-US" dirty="0"/>
              <a:t> </a:t>
            </a:r>
            <a:r>
              <a:rPr lang="en-US" dirty="0" err="1"/>
              <a:t>ski+</a:t>
            </a:r>
            <a:r>
              <a:rPr lang="en-US" dirty="0" err="1" smtClean="0"/>
              <a:t>lift</a:t>
            </a:r>
            <a:r>
              <a:rPr lang="en-US" dirty="0" smtClean="0"/>
              <a:t> </a:t>
            </a:r>
            <a:r>
              <a:rPr lang="en-US" dirty="0" err="1"/>
              <a:t>sorrento</a:t>
            </a:r>
            <a:r>
              <a:rPr lang="en-US" dirty="0"/>
              <a:t> summer tour vacation </a:t>
            </a:r>
            <a:r>
              <a:rPr lang="en-US" dirty="0" err="1"/>
              <a:t>venice</a:t>
            </a:r>
            <a:r>
              <a:rPr lang="en-US" dirty="0"/>
              <a:t> yachts</a:t>
            </a:r>
          </a:p>
        </p:txBody>
      </p:sp>
      <p:sp>
        <p:nvSpPr>
          <p:cNvPr id="136" name="TextBox 135"/>
          <p:cNvSpPr txBox="1"/>
          <p:nvPr/>
        </p:nvSpPr>
        <p:spPr>
          <a:xfrm>
            <a:off x="7132597" y="1888938"/>
            <a:ext cx="33894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Metadata from Tags Field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38353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857749" y="750828"/>
            <a:ext cx="3421357" cy="2409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54953" y="188194"/>
            <a:ext cx="80867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tx2"/>
                </a:solidFill>
              </a:rPr>
              <a:t>Implementation Specifics IV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38" name="Picture 2" descr="Lab41 Logo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652357" y="254936"/>
            <a:ext cx="1539643" cy="393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0" name="Straight Connector 39"/>
          <p:cNvCxnSpPr/>
          <p:nvPr/>
        </p:nvCxnSpPr>
        <p:spPr>
          <a:xfrm>
            <a:off x="14288" y="378616"/>
            <a:ext cx="0" cy="816084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4279106" y="774918"/>
            <a:ext cx="6979444" cy="0"/>
          </a:xfrm>
          <a:prstGeom prst="line">
            <a:avLst/>
          </a:prstGeom>
          <a:ln w="254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883528" y="786658"/>
            <a:ext cx="100728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accent2"/>
                </a:solidFill>
              </a:rPr>
              <a:t>Out of Vocabulary Words</a:t>
            </a:r>
            <a:endParaRPr lang="en-US" sz="2000" dirty="0">
              <a:solidFill>
                <a:schemeClr val="accent2"/>
              </a:solidFill>
            </a:endParaRPr>
          </a:p>
        </p:txBody>
      </p:sp>
      <p:pic>
        <p:nvPicPr>
          <p:cNvPr id="143" name="Picture 142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09554" y="6147700"/>
            <a:ext cx="673236" cy="642518"/>
          </a:xfrm>
          <a:prstGeom prst="rect">
            <a:avLst/>
          </a:prstGeom>
        </p:spPr>
      </p:pic>
      <p:sp>
        <p:nvSpPr>
          <p:cNvPr id="144" name="TextBox 143"/>
          <p:cNvSpPr txBox="1"/>
          <p:nvPr/>
        </p:nvSpPr>
        <p:spPr>
          <a:xfrm>
            <a:off x="5288096" y="1497669"/>
            <a:ext cx="1724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YFCC 100M Tags</a:t>
            </a:r>
            <a:endParaRPr lang="en-US" dirty="0"/>
          </a:p>
        </p:txBody>
      </p:sp>
      <p:sp>
        <p:nvSpPr>
          <p:cNvPr id="145" name="Rectangle 144"/>
          <p:cNvSpPr/>
          <p:nvPr/>
        </p:nvSpPr>
        <p:spPr>
          <a:xfrm rot="16200000">
            <a:off x="6597956" y="3101513"/>
            <a:ext cx="147824" cy="1080623"/>
          </a:xfrm>
          <a:prstGeom prst="rect">
            <a:avLst/>
          </a:prstGeom>
          <a:solidFill>
            <a:srgbClr val="3366FF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Content Placeholder 2"/>
          <p:cNvSpPr>
            <a:spLocks noGrp="1"/>
          </p:cNvSpPr>
          <p:nvPr>
            <p:ph idx="1"/>
          </p:nvPr>
        </p:nvSpPr>
        <p:spPr>
          <a:xfrm>
            <a:off x="345401" y="3905315"/>
            <a:ext cx="5037989" cy="1497670"/>
          </a:xfrm>
        </p:spPr>
        <p:txBody>
          <a:bodyPr>
            <a:normAutofit/>
          </a:bodyPr>
          <a:lstStyle/>
          <a:p>
            <a:r>
              <a:rPr lang="en-US" dirty="0" smtClean="0"/>
              <a:t>Words not in the vocabulary</a:t>
            </a:r>
          </a:p>
          <a:p>
            <a:r>
              <a:rPr lang="en-US" dirty="0" smtClean="0"/>
              <a:t>Update if optimizing last layer</a:t>
            </a:r>
            <a:endParaRPr lang="en-US" dirty="0" smtClean="0">
              <a:solidFill>
                <a:srgbClr val="FF0000"/>
              </a:solidFill>
            </a:endParaRPr>
          </a:p>
        </p:txBody>
      </p:sp>
      <p:sp>
        <p:nvSpPr>
          <p:cNvPr id="147" name="Oval 146"/>
          <p:cNvSpPr/>
          <p:nvPr/>
        </p:nvSpPr>
        <p:spPr>
          <a:xfrm>
            <a:off x="5117512" y="2312858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Oval 147"/>
          <p:cNvSpPr/>
          <p:nvPr/>
        </p:nvSpPr>
        <p:spPr>
          <a:xfrm>
            <a:off x="5686894" y="2313595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Oval 148"/>
          <p:cNvSpPr/>
          <p:nvPr/>
        </p:nvSpPr>
        <p:spPr>
          <a:xfrm>
            <a:off x="6255507" y="2313595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Oval 149"/>
          <p:cNvSpPr/>
          <p:nvPr/>
        </p:nvSpPr>
        <p:spPr>
          <a:xfrm>
            <a:off x="6805166" y="2313595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TextBox 150"/>
          <p:cNvSpPr txBox="1"/>
          <p:nvPr/>
        </p:nvSpPr>
        <p:spPr>
          <a:xfrm>
            <a:off x="5023511" y="1915479"/>
            <a:ext cx="495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Cat</a:t>
            </a:r>
            <a:endParaRPr lang="en-US" dirty="0"/>
          </a:p>
        </p:txBody>
      </p:sp>
      <p:sp>
        <p:nvSpPr>
          <p:cNvPr id="152" name="TextBox 151"/>
          <p:cNvSpPr txBox="1"/>
          <p:nvPr/>
        </p:nvSpPr>
        <p:spPr>
          <a:xfrm>
            <a:off x="5592894" y="1916216"/>
            <a:ext cx="557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Dog</a:t>
            </a:r>
            <a:endParaRPr lang="en-US" dirty="0"/>
          </a:p>
        </p:txBody>
      </p:sp>
      <p:sp>
        <p:nvSpPr>
          <p:cNvPr id="153" name="TextBox 152"/>
          <p:cNvSpPr txBox="1"/>
          <p:nvPr/>
        </p:nvSpPr>
        <p:spPr>
          <a:xfrm>
            <a:off x="6161506" y="1916216"/>
            <a:ext cx="498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Car</a:t>
            </a:r>
            <a:endParaRPr lang="en-US" dirty="0"/>
          </a:p>
        </p:txBody>
      </p:sp>
      <p:sp>
        <p:nvSpPr>
          <p:cNvPr id="154" name="TextBox 153"/>
          <p:cNvSpPr txBox="1"/>
          <p:nvPr/>
        </p:nvSpPr>
        <p:spPr>
          <a:xfrm>
            <a:off x="6655072" y="1916953"/>
            <a:ext cx="607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Tree</a:t>
            </a:r>
            <a:endParaRPr lang="en-US" dirty="0"/>
          </a:p>
        </p:txBody>
      </p:sp>
      <p:sp>
        <p:nvSpPr>
          <p:cNvPr id="155" name="Oval 154"/>
          <p:cNvSpPr/>
          <p:nvPr/>
        </p:nvSpPr>
        <p:spPr>
          <a:xfrm>
            <a:off x="2862784" y="2294636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Oval 155"/>
          <p:cNvSpPr/>
          <p:nvPr/>
        </p:nvSpPr>
        <p:spPr>
          <a:xfrm>
            <a:off x="3432166" y="2314331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Oval 156"/>
          <p:cNvSpPr/>
          <p:nvPr/>
        </p:nvSpPr>
        <p:spPr>
          <a:xfrm>
            <a:off x="4000779" y="2314331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Oval 157"/>
          <p:cNvSpPr/>
          <p:nvPr/>
        </p:nvSpPr>
        <p:spPr>
          <a:xfrm>
            <a:off x="4531484" y="2314331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Oval 158"/>
          <p:cNvSpPr/>
          <p:nvPr/>
        </p:nvSpPr>
        <p:spPr>
          <a:xfrm>
            <a:off x="7373779" y="2275680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Oval 159"/>
          <p:cNvSpPr/>
          <p:nvPr/>
        </p:nvSpPr>
        <p:spPr>
          <a:xfrm>
            <a:off x="7943161" y="2276417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Oval 160"/>
          <p:cNvSpPr/>
          <p:nvPr/>
        </p:nvSpPr>
        <p:spPr>
          <a:xfrm>
            <a:off x="8511774" y="2276417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Oval 161"/>
          <p:cNvSpPr/>
          <p:nvPr/>
        </p:nvSpPr>
        <p:spPr>
          <a:xfrm>
            <a:off x="9061433" y="2276417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Oval 162"/>
          <p:cNvSpPr/>
          <p:nvPr/>
        </p:nvSpPr>
        <p:spPr>
          <a:xfrm>
            <a:off x="626242" y="2294637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Oval 163"/>
          <p:cNvSpPr/>
          <p:nvPr/>
        </p:nvSpPr>
        <p:spPr>
          <a:xfrm>
            <a:off x="1176670" y="2295374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Oval 164"/>
          <p:cNvSpPr/>
          <p:nvPr/>
        </p:nvSpPr>
        <p:spPr>
          <a:xfrm>
            <a:off x="1745283" y="2295374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Oval 165"/>
          <p:cNvSpPr/>
          <p:nvPr/>
        </p:nvSpPr>
        <p:spPr>
          <a:xfrm>
            <a:off x="2313896" y="2295374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Oval 166"/>
          <p:cNvSpPr/>
          <p:nvPr/>
        </p:nvSpPr>
        <p:spPr>
          <a:xfrm>
            <a:off x="9648228" y="2294638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TextBox 167"/>
          <p:cNvSpPr txBox="1"/>
          <p:nvPr/>
        </p:nvSpPr>
        <p:spPr>
          <a:xfrm>
            <a:off x="494334" y="1897259"/>
            <a:ext cx="703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Plane</a:t>
            </a:r>
            <a:endParaRPr lang="en-US" dirty="0"/>
          </a:p>
        </p:txBody>
      </p:sp>
      <p:sp>
        <p:nvSpPr>
          <p:cNvPr id="169" name="TextBox 168"/>
          <p:cNvSpPr txBox="1"/>
          <p:nvPr/>
        </p:nvSpPr>
        <p:spPr>
          <a:xfrm>
            <a:off x="2163034" y="1879038"/>
            <a:ext cx="783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Phone</a:t>
            </a:r>
            <a:endParaRPr lang="en-US" dirty="0"/>
          </a:p>
        </p:txBody>
      </p:sp>
      <p:sp>
        <p:nvSpPr>
          <p:cNvPr id="170" name="TextBox 169"/>
          <p:cNvSpPr txBox="1"/>
          <p:nvPr/>
        </p:nvSpPr>
        <p:spPr>
          <a:xfrm>
            <a:off x="8323772" y="1879774"/>
            <a:ext cx="631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Vase</a:t>
            </a:r>
            <a:endParaRPr lang="en-US" dirty="0"/>
          </a:p>
        </p:txBody>
      </p:sp>
      <p:sp>
        <p:nvSpPr>
          <p:cNvPr id="171" name="Rectangle 170"/>
          <p:cNvSpPr/>
          <p:nvPr/>
        </p:nvSpPr>
        <p:spPr>
          <a:xfrm>
            <a:off x="682333" y="2673056"/>
            <a:ext cx="170581" cy="62413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Rectangle 171"/>
          <p:cNvSpPr/>
          <p:nvPr/>
        </p:nvSpPr>
        <p:spPr>
          <a:xfrm>
            <a:off x="1251716" y="2673793"/>
            <a:ext cx="170581" cy="62413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Rectangle 172"/>
          <p:cNvSpPr/>
          <p:nvPr/>
        </p:nvSpPr>
        <p:spPr>
          <a:xfrm>
            <a:off x="1821098" y="2674530"/>
            <a:ext cx="170581" cy="62413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Rectangle 173"/>
          <p:cNvSpPr/>
          <p:nvPr/>
        </p:nvSpPr>
        <p:spPr>
          <a:xfrm>
            <a:off x="2390481" y="2675268"/>
            <a:ext cx="170581" cy="62413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Rectangle 174"/>
          <p:cNvSpPr/>
          <p:nvPr/>
        </p:nvSpPr>
        <p:spPr>
          <a:xfrm>
            <a:off x="2938599" y="2673793"/>
            <a:ext cx="170581" cy="62413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Rectangle 175"/>
          <p:cNvSpPr/>
          <p:nvPr/>
        </p:nvSpPr>
        <p:spPr>
          <a:xfrm>
            <a:off x="3507982" y="2674530"/>
            <a:ext cx="170581" cy="62413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Rectangle 176"/>
          <p:cNvSpPr/>
          <p:nvPr/>
        </p:nvSpPr>
        <p:spPr>
          <a:xfrm>
            <a:off x="4077364" y="2675267"/>
            <a:ext cx="170581" cy="624135"/>
          </a:xfrm>
          <a:prstGeom prst="rect">
            <a:avLst/>
          </a:prstGeom>
          <a:solidFill>
            <a:srgbClr val="008000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Rectangle 177"/>
          <p:cNvSpPr/>
          <p:nvPr/>
        </p:nvSpPr>
        <p:spPr>
          <a:xfrm>
            <a:off x="4646747" y="2676005"/>
            <a:ext cx="170581" cy="62413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Rectangle 178"/>
          <p:cNvSpPr/>
          <p:nvPr/>
        </p:nvSpPr>
        <p:spPr>
          <a:xfrm>
            <a:off x="5194096" y="2673793"/>
            <a:ext cx="170581" cy="62413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Rectangle 179"/>
          <p:cNvSpPr/>
          <p:nvPr/>
        </p:nvSpPr>
        <p:spPr>
          <a:xfrm>
            <a:off x="5763479" y="2674530"/>
            <a:ext cx="170581" cy="624135"/>
          </a:xfrm>
          <a:prstGeom prst="rect">
            <a:avLst/>
          </a:prstGeom>
          <a:solidFill>
            <a:srgbClr val="008000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Rectangle 180"/>
          <p:cNvSpPr/>
          <p:nvPr/>
        </p:nvSpPr>
        <p:spPr>
          <a:xfrm>
            <a:off x="6332861" y="2675267"/>
            <a:ext cx="170581" cy="62413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Rectangle 181"/>
          <p:cNvSpPr/>
          <p:nvPr/>
        </p:nvSpPr>
        <p:spPr>
          <a:xfrm>
            <a:off x="6902244" y="2676005"/>
            <a:ext cx="170581" cy="62413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" name="Rectangle 182"/>
          <p:cNvSpPr/>
          <p:nvPr/>
        </p:nvSpPr>
        <p:spPr>
          <a:xfrm>
            <a:off x="7450362" y="2674530"/>
            <a:ext cx="170581" cy="624135"/>
          </a:xfrm>
          <a:prstGeom prst="rect">
            <a:avLst/>
          </a:prstGeom>
          <a:solidFill>
            <a:srgbClr val="008000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Rectangle 183"/>
          <p:cNvSpPr/>
          <p:nvPr/>
        </p:nvSpPr>
        <p:spPr>
          <a:xfrm>
            <a:off x="8019745" y="2675267"/>
            <a:ext cx="170581" cy="62413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Rectangle 184"/>
          <p:cNvSpPr/>
          <p:nvPr/>
        </p:nvSpPr>
        <p:spPr>
          <a:xfrm>
            <a:off x="8589127" y="2676004"/>
            <a:ext cx="170581" cy="62413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Rectangle 185"/>
          <p:cNvSpPr/>
          <p:nvPr/>
        </p:nvSpPr>
        <p:spPr>
          <a:xfrm>
            <a:off x="9158510" y="2676742"/>
            <a:ext cx="170581" cy="62413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Rectangle 186"/>
          <p:cNvSpPr/>
          <p:nvPr/>
        </p:nvSpPr>
        <p:spPr>
          <a:xfrm>
            <a:off x="9725582" y="2675268"/>
            <a:ext cx="170581" cy="62413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" name="TextBox 187"/>
          <p:cNvSpPr txBox="1"/>
          <p:nvPr/>
        </p:nvSpPr>
        <p:spPr>
          <a:xfrm>
            <a:off x="3736195" y="1897995"/>
            <a:ext cx="828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Canine</a:t>
            </a:r>
            <a:endParaRPr lang="en-US" dirty="0"/>
          </a:p>
        </p:txBody>
      </p:sp>
      <p:sp>
        <p:nvSpPr>
          <p:cNvPr id="189" name="TextBox 188"/>
          <p:cNvSpPr txBox="1"/>
          <p:nvPr/>
        </p:nvSpPr>
        <p:spPr>
          <a:xfrm>
            <a:off x="7204732" y="1916953"/>
            <a:ext cx="840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Animal</a:t>
            </a:r>
            <a:endParaRPr lang="en-US" dirty="0"/>
          </a:p>
        </p:txBody>
      </p:sp>
      <p:sp>
        <p:nvSpPr>
          <p:cNvPr id="193" name="Rounded Rectangle 192"/>
          <p:cNvSpPr/>
          <p:nvPr/>
        </p:nvSpPr>
        <p:spPr>
          <a:xfrm>
            <a:off x="265353" y="1953394"/>
            <a:ext cx="11619419" cy="1497670"/>
          </a:xfrm>
          <a:prstGeom prst="round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5" name="Picture 19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5058" y="5740848"/>
            <a:ext cx="1022244" cy="1006708"/>
          </a:xfrm>
          <a:prstGeom prst="rect">
            <a:avLst/>
          </a:prstGeom>
        </p:spPr>
      </p:pic>
      <p:grpSp>
        <p:nvGrpSpPr>
          <p:cNvPr id="196" name="Group 195"/>
          <p:cNvGrpSpPr/>
          <p:nvPr/>
        </p:nvGrpSpPr>
        <p:grpSpPr>
          <a:xfrm>
            <a:off x="5613563" y="3961277"/>
            <a:ext cx="2068268" cy="1670502"/>
            <a:chOff x="5118282" y="3337319"/>
            <a:chExt cx="2068268" cy="1670502"/>
          </a:xfrm>
        </p:grpSpPr>
        <p:sp>
          <p:nvSpPr>
            <p:cNvPr id="197" name="Oval 196"/>
            <p:cNvSpPr/>
            <p:nvPr/>
          </p:nvSpPr>
          <p:spPr>
            <a:xfrm>
              <a:off x="5118282" y="3337319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Oval 197"/>
            <p:cNvSpPr/>
            <p:nvPr/>
          </p:nvSpPr>
          <p:spPr>
            <a:xfrm>
              <a:off x="5687664" y="3338056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Oval 198"/>
            <p:cNvSpPr/>
            <p:nvPr/>
          </p:nvSpPr>
          <p:spPr>
            <a:xfrm>
              <a:off x="6256277" y="3338056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" name="Oval 199"/>
            <p:cNvSpPr/>
            <p:nvPr/>
          </p:nvSpPr>
          <p:spPr>
            <a:xfrm>
              <a:off x="6805936" y="3338056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" name="Oval 200"/>
            <p:cNvSpPr/>
            <p:nvPr/>
          </p:nvSpPr>
          <p:spPr>
            <a:xfrm>
              <a:off x="5137236" y="3811265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Oval 201"/>
            <p:cNvSpPr/>
            <p:nvPr/>
          </p:nvSpPr>
          <p:spPr>
            <a:xfrm>
              <a:off x="5706618" y="3812002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" name="Oval 202"/>
            <p:cNvSpPr/>
            <p:nvPr/>
          </p:nvSpPr>
          <p:spPr>
            <a:xfrm>
              <a:off x="6275231" y="3812002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" name="Oval 203"/>
            <p:cNvSpPr/>
            <p:nvPr/>
          </p:nvSpPr>
          <p:spPr>
            <a:xfrm>
              <a:off x="6824890" y="3812002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05" name="Group 204"/>
            <p:cNvGrpSpPr/>
            <p:nvPr/>
          </p:nvGrpSpPr>
          <p:grpSpPr>
            <a:xfrm>
              <a:off x="5222527" y="3659601"/>
              <a:ext cx="1688424" cy="169883"/>
              <a:chOff x="8274081" y="3773349"/>
              <a:chExt cx="1688424" cy="702915"/>
            </a:xfrm>
          </p:grpSpPr>
          <p:cxnSp>
            <p:nvCxnSpPr>
              <p:cNvPr id="248" name="Straight Connector 247"/>
              <p:cNvCxnSpPr/>
              <p:nvPr/>
            </p:nvCxnSpPr>
            <p:spPr>
              <a:xfrm>
                <a:off x="8274081" y="3773349"/>
                <a:ext cx="770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Straight Connector 248"/>
              <p:cNvCxnSpPr/>
              <p:nvPr/>
            </p:nvCxnSpPr>
            <p:spPr>
              <a:xfrm>
                <a:off x="8843463" y="3774086"/>
                <a:ext cx="770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Straight Connector 249"/>
              <p:cNvCxnSpPr/>
              <p:nvPr/>
            </p:nvCxnSpPr>
            <p:spPr>
              <a:xfrm>
                <a:off x="9412076" y="3774086"/>
                <a:ext cx="770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Straight Connector 250"/>
              <p:cNvCxnSpPr/>
              <p:nvPr/>
            </p:nvCxnSpPr>
            <p:spPr>
              <a:xfrm>
                <a:off x="9961735" y="3774086"/>
                <a:ext cx="770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Straight Connector 251"/>
              <p:cNvCxnSpPr/>
              <p:nvPr/>
            </p:nvCxnSpPr>
            <p:spPr>
              <a:xfrm>
                <a:off x="8274081" y="3773349"/>
                <a:ext cx="1688424" cy="702915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Straight Connector 252"/>
              <p:cNvCxnSpPr/>
              <p:nvPr/>
            </p:nvCxnSpPr>
            <p:spPr>
              <a:xfrm flipH="1">
                <a:off x="8274851" y="3774086"/>
                <a:ext cx="1686884" cy="701441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Straight Connector 253"/>
              <p:cNvCxnSpPr/>
              <p:nvPr/>
            </p:nvCxnSpPr>
            <p:spPr>
              <a:xfrm>
                <a:off x="8843463" y="3774086"/>
                <a:ext cx="1119042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Straight Connector 254"/>
              <p:cNvCxnSpPr/>
              <p:nvPr/>
            </p:nvCxnSpPr>
            <p:spPr>
              <a:xfrm>
                <a:off x="9412076" y="3774086"/>
                <a:ext cx="550429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Straight Connector 255"/>
              <p:cNvCxnSpPr/>
              <p:nvPr/>
            </p:nvCxnSpPr>
            <p:spPr>
              <a:xfrm flipH="1">
                <a:off x="8274851" y="3774086"/>
                <a:ext cx="568612" cy="701441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" name="Straight Connector 256"/>
              <p:cNvCxnSpPr/>
              <p:nvPr/>
            </p:nvCxnSpPr>
            <p:spPr>
              <a:xfrm flipH="1">
                <a:off x="8844233" y="3774086"/>
                <a:ext cx="567843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Straight Connector 257"/>
              <p:cNvCxnSpPr/>
              <p:nvPr/>
            </p:nvCxnSpPr>
            <p:spPr>
              <a:xfrm>
                <a:off x="8274081" y="3773349"/>
                <a:ext cx="570152" cy="702915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Straight Connector 258"/>
              <p:cNvCxnSpPr/>
              <p:nvPr/>
            </p:nvCxnSpPr>
            <p:spPr>
              <a:xfrm>
                <a:off x="8843463" y="3774086"/>
                <a:ext cx="569383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0" name="Straight Connector 259"/>
              <p:cNvCxnSpPr/>
              <p:nvPr/>
            </p:nvCxnSpPr>
            <p:spPr>
              <a:xfrm flipH="1">
                <a:off x="9412846" y="3774086"/>
                <a:ext cx="548889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1" name="Straight Connector 260"/>
              <p:cNvCxnSpPr/>
              <p:nvPr/>
            </p:nvCxnSpPr>
            <p:spPr>
              <a:xfrm flipH="1">
                <a:off x="8844233" y="3774086"/>
                <a:ext cx="1117502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2" name="Straight Connector 261"/>
              <p:cNvCxnSpPr/>
              <p:nvPr/>
            </p:nvCxnSpPr>
            <p:spPr>
              <a:xfrm>
                <a:off x="8274081" y="3773349"/>
                <a:ext cx="1138765" cy="702915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3" name="Straight Connector 262"/>
              <p:cNvCxnSpPr/>
              <p:nvPr/>
            </p:nvCxnSpPr>
            <p:spPr>
              <a:xfrm flipH="1">
                <a:off x="8274851" y="3774086"/>
                <a:ext cx="1137225" cy="701441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6" name="Oval 205"/>
            <p:cNvSpPr/>
            <p:nvPr/>
          </p:nvSpPr>
          <p:spPr>
            <a:xfrm>
              <a:off x="5156960" y="4266989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Oval 206"/>
            <p:cNvSpPr/>
            <p:nvPr/>
          </p:nvSpPr>
          <p:spPr>
            <a:xfrm>
              <a:off x="5726342" y="4267726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Oval 207"/>
            <p:cNvSpPr/>
            <p:nvPr/>
          </p:nvSpPr>
          <p:spPr>
            <a:xfrm>
              <a:off x="6294955" y="4267726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Oval 208"/>
            <p:cNvSpPr/>
            <p:nvPr/>
          </p:nvSpPr>
          <p:spPr>
            <a:xfrm>
              <a:off x="6844614" y="4267726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Oval 209"/>
            <p:cNvSpPr/>
            <p:nvPr/>
          </p:nvSpPr>
          <p:spPr>
            <a:xfrm>
              <a:off x="5176682" y="4684801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Oval 210"/>
            <p:cNvSpPr/>
            <p:nvPr/>
          </p:nvSpPr>
          <p:spPr>
            <a:xfrm>
              <a:off x="5746064" y="4685538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Oval 211"/>
            <p:cNvSpPr/>
            <p:nvPr/>
          </p:nvSpPr>
          <p:spPr>
            <a:xfrm>
              <a:off x="6314677" y="4685538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/>
            <p:cNvSpPr/>
            <p:nvPr/>
          </p:nvSpPr>
          <p:spPr>
            <a:xfrm>
              <a:off x="6864336" y="4685538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14" name="Group 213"/>
            <p:cNvGrpSpPr/>
            <p:nvPr/>
          </p:nvGrpSpPr>
          <p:grpSpPr>
            <a:xfrm>
              <a:off x="5261205" y="4134284"/>
              <a:ext cx="1688424" cy="169883"/>
              <a:chOff x="8274081" y="3773349"/>
              <a:chExt cx="1688424" cy="702915"/>
            </a:xfrm>
          </p:grpSpPr>
          <p:cxnSp>
            <p:nvCxnSpPr>
              <p:cNvPr id="232" name="Straight Connector 231"/>
              <p:cNvCxnSpPr/>
              <p:nvPr/>
            </p:nvCxnSpPr>
            <p:spPr>
              <a:xfrm>
                <a:off x="8274081" y="3773349"/>
                <a:ext cx="770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Straight Connector 232"/>
              <p:cNvCxnSpPr/>
              <p:nvPr/>
            </p:nvCxnSpPr>
            <p:spPr>
              <a:xfrm>
                <a:off x="8843463" y="3774086"/>
                <a:ext cx="770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Straight Connector 233"/>
              <p:cNvCxnSpPr/>
              <p:nvPr/>
            </p:nvCxnSpPr>
            <p:spPr>
              <a:xfrm>
                <a:off x="9412076" y="3774086"/>
                <a:ext cx="770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Straight Connector 234"/>
              <p:cNvCxnSpPr/>
              <p:nvPr/>
            </p:nvCxnSpPr>
            <p:spPr>
              <a:xfrm>
                <a:off x="9961735" y="3774086"/>
                <a:ext cx="770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Straight Connector 235"/>
              <p:cNvCxnSpPr/>
              <p:nvPr/>
            </p:nvCxnSpPr>
            <p:spPr>
              <a:xfrm>
                <a:off x="8274081" y="3773349"/>
                <a:ext cx="1688424" cy="702915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Straight Connector 236"/>
              <p:cNvCxnSpPr/>
              <p:nvPr/>
            </p:nvCxnSpPr>
            <p:spPr>
              <a:xfrm flipH="1">
                <a:off x="8274851" y="3774086"/>
                <a:ext cx="1686884" cy="701441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Straight Connector 237"/>
              <p:cNvCxnSpPr/>
              <p:nvPr/>
            </p:nvCxnSpPr>
            <p:spPr>
              <a:xfrm>
                <a:off x="8843463" y="3774086"/>
                <a:ext cx="1119042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Straight Connector 238"/>
              <p:cNvCxnSpPr/>
              <p:nvPr/>
            </p:nvCxnSpPr>
            <p:spPr>
              <a:xfrm>
                <a:off x="9412076" y="3774086"/>
                <a:ext cx="550429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Straight Connector 239"/>
              <p:cNvCxnSpPr/>
              <p:nvPr/>
            </p:nvCxnSpPr>
            <p:spPr>
              <a:xfrm flipH="1">
                <a:off x="8274851" y="3774086"/>
                <a:ext cx="568612" cy="701441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Straight Connector 240"/>
              <p:cNvCxnSpPr/>
              <p:nvPr/>
            </p:nvCxnSpPr>
            <p:spPr>
              <a:xfrm flipH="1">
                <a:off x="8844233" y="3774086"/>
                <a:ext cx="567843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Straight Connector 241"/>
              <p:cNvCxnSpPr/>
              <p:nvPr/>
            </p:nvCxnSpPr>
            <p:spPr>
              <a:xfrm>
                <a:off x="8274081" y="3773349"/>
                <a:ext cx="570152" cy="702915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Straight Connector 242"/>
              <p:cNvCxnSpPr/>
              <p:nvPr/>
            </p:nvCxnSpPr>
            <p:spPr>
              <a:xfrm>
                <a:off x="8843463" y="3774086"/>
                <a:ext cx="569383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Straight Connector 243"/>
              <p:cNvCxnSpPr/>
              <p:nvPr/>
            </p:nvCxnSpPr>
            <p:spPr>
              <a:xfrm flipH="1">
                <a:off x="9412846" y="3774086"/>
                <a:ext cx="548889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Straight Connector 244"/>
              <p:cNvCxnSpPr/>
              <p:nvPr/>
            </p:nvCxnSpPr>
            <p:spPr>
              <a:xfrm flipH="1">
                <a:off x="8844233" y="3774086"/>
                <a:ext cx="1117502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Straight Connector 245"/>
              <p:cNvCxnSpPr/>
              <p:nvPr/>
            </p:nvCxnSpPr>
            <p:spPr>
              <a:xfrm>
                <a:off x="8274081" y="3773349"/>
                <a:ext cx="1138765" cy="702915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Straight Connector 246"/>
              <p:cNvCxnSpPr/>
              <p:nvPr/>
            </p:nvCxnSpPr>
            <p:spPr>
              <a:xfrm flipH="1">
                <a:off x="8274851" y="3774086"/>
                <a:ext cx="1137225" cy="701441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15" name="Group 214"/>
            <p:cNvGrpSpPr/>
            <p:nvPr/>
          </p:nvGrpSpPr>
          <p:grpSpPr>
            <a:xfrm>
              <a:off x="5261204" y="4570315"/>
              <a:ext cx="1688424" cy="169883"/>
              <a:chOff x="8274081" y="3773349"/>
              <a:chExt cx="1688424" cy="702915"/>
            </a:xfrm>
          </p:grpSpPr>
          <p:cxnSp>
            <p:nvCxnSpPr>
              <p:cNvPr id="216" name="Straight Connector 215"/>
              <p:cNvCxnSpPr/>
              <p:nvPr/>
            </p:nvCxnSpPr>
            <p:spPr>
              <a:xfrm>
                <a:off x="8274081" y="3773349"/>
                <a:ext cx="770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Straight Connector 216"/>
              <p:cNvCxnSpPr/>
              <p:nvPr/>
            </p:nvCxnSpPr>
            <p:spPr>
              <a:xfrm>
                <a:off x="8843463" y="3774086"/>
                <a:ext cx="770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Straight Connector 217"/>
              <p:cNvCxnSpPr/>
              <p:nvPr/>
            </p:nvCxnSpPr>
            <p:spPr>
              <a:xfrm>
                <a:off x="9412076" y="3774086"/>
                <a:ext cx="770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Straight Connector 218"/>
              <p:cNvCxnSpPr/>
              <p:nvPr/>
            </p:nvCxnSpPr>
            <p:spPr>
              <a:xfrm>
                <a:off x="9961735" y="3774086"/>
                <a:ext cx="770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Straight Connector 219"/>
              <p:cNvCxnSpPr/>
              <p:nvPr/>
            </p:nvCxnSpPr>
            <p:spPr>
              <a:xfrm>
                <a:off x="8274081" y="3773349"/>
                <a:ext cx="1688424" cy="702915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Straight Connector 220"/>
              <p:cNvCxnSpPr/>
              <p:nvPr/>
            </p:nvCxnSpPr>
            <p:spPr>
              <a:xfrm flipH="1">
                <a:off x="8274851" y="3774086"/>
                <a:ext cx="1686884" cy="701441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Straight Connector 221"/>
              <p:cNvCxnSpPr/>
              <p:nvPr/>
            </p:nvCxnSpPr>
            <p:spPr>
              <a:xfrm>
                <a:off x="8843463" y="3774086"/>
                <a:ext cx="1119042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Straight Connector 222"/>
              <p:cNvCxnSpPr/>
              <p:nvPr/>
            </p:nvCxnSpPr>
            <p:spPr>
              <a:xfrm>
                <a:off x="9412076" y="3774086"/>
                <a:ext cx="550429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Straight Connector 223"/>
              <p:cNvCxnSpPr/>
              <p:nvPr/>
            </p:nvCxnSpPr>
            <p:spPr>
              <a:xfrm flipH="1">
                <a:off x="8274851" y="3774086"/>
                <a:ext cx="568612" cy="701441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Straight Connector 224"/>
              <p:cNvCxnSpPr/>
              <p:nvPr/>
            </p:nvCxnSpPr>
            <p:spPr>
              <a:xfrm flipH="1">
                <a:off x="8844233" y="3774086"/>
                <a:ext cx="567843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Straight Connector 225"/>
              <p:cNvCxnSpPr/>
              <p:nvPr/>
            </p:nvCxnSpPr>
            <p:spPr>
              <a:xfrm>
                <a:off x="8274081" y="3773349"/>
                <a:ext cx="570152" cy="702915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Straight Connector 226"/>
              <p:cNvCxnSpPr/>
              <p:nvPr/>
            </p:nvCxnSpPr>
            <p:spPr>
              <a:xfrm>
                <a:off x="8843463" y="3774086"/>
                <a:ext cx="569383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Straight Connector 227"/>
              <p:cNvCxnSpPr/>
              <p:nvPr/>
            </p:nvCxnSpPr>
            <p:spPr>
              <a:xfrm flipH="1">
                <a:off x="9412846" y="3774086"/>
                <a:ext cx="548889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Straight Connector 228"/>
              <p:cNvCxnSpPr/>
              <p:nvPr/>
            </p:nvCxnSpPr>
            <p:spPr>
              <a:xfrm flipH="1">
                <a:off x="8844233" y="3774086"/>
                <a:ext cx="1117502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Straight Connector 229"/>
              <p:cNvCxnSpPr/>
              <p:nvPr/>
            </p:nvCxnSpPr>
            <p:spPr>
              <a:xfrm>
                <a:off x="8274081" y="3773349"/>
                <a:ext cx="1138765" cy="702915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Straight Connector 230"/>
              <p:cNvCxnSpPr/>
              <p:nvPr/>
            </p:nvCxnSpPr>
            <p:spPr>
              <a:xfrm flipH="1">
                <a:off x="8274851" y="3774086"/>
                <a:ext cx="1137225" cy="701441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71" name="Oval 270"/>
          <p:cNvSpPr/>
          <p:nvPr/>
        </p:nvSpPr>
        <p:spPr>
          <a:xfrm>
            <a:off x="10207690" y="2290760"/>
            <a:ext cx="322214" cy="322283"/>
          </a:xfrm>
          <a:prstGeom prst="ellipse">
            <a:avLst/>
          </a:prstGeom>
          <a:solidFill>
            <a:srgbClr val="FF6600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2" name="Oval 271"/>
          <p:cNvSpPr/>
          <p:nvPr/>
        </p:nvSpPr>
        <p:spPr>
          <a:xfrm>
            <a:off x="10794485" y="2308981"/>
            <a:ext cx="322214" cy="322283"/>
          </a:xfrm>
          <a:prstGeom prst="ellipse">
            <a:avLst/>
          </a:prstGeom>
          <a:solidFill>
            <a:srgbClr val="FF6600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3" name="Rectangle 272"/>
          <p:cNvSpPr/>
          <p:nvPr/>
        </p:nvSpPr>
        <p:spPr>
          <a:xfrm>
            <a:off x="10304767" y="2691085"/>
            <a:ext cx="170581" cy="624135"/>
          </a:xfrm>
          <a:prstGeom prst="rect">
            <a:avLst/>
          </a:prstGeom>
          <a:solidFill>
            <a:srgbClr val="FF6600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4" name="Rectangle 273"/>
          <p:cNvSpPr/>
          <p:nvPr/>
        </p:nvSpPr>
        <p:spPr>
          <a:xfrm>
            <a:off x="10871839" y="2689611"/>
            <a:ext cx="170581" cy="624135"/>
          </a:xfrm>
          <a:prstGeom prst="rect">
            <a:avLst/>
          </a:prstGeom>
          <a:solidFill>
            <a:srgbClr val="FF6600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6" name="Picture 275"/>
          <p:cNvPicPr>
            <a:picLocks noChangeAspect="1"/>
          </p:cNvPicPr>
          <p:nvPr/>
        </p:nvPicPr>
        <p:blipFill rotWithShape="1">
          <a:blip r:embed="rId6"/>
          <a:srcRect l="18628" t="537"/>
          <a:stretch/>
        </p:blipFill>
        <p:spPr>
          <a:xfrm>
            <a:off x="496928" y="5190959"/>
            <a:ext cx="4765681" cy="995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120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857749" y="750828"/>
            <a:ext cx="3421357" cy="2409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54953" y="188194"/>
            <a:ext cx="80867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tx2"/>
                </a:solidFill>
              </a:rPr>
              <a:t>Single Corpus Performance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38" name="Picture 2" descr="Lab41 Logo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652357" y="254936"/>
            <a:ext cx="1539643" cy="393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0" name="Straight Connector 39"/>
          <p:cNvCxnSpPr/>
          <p:nvPr/>
        </p:nvCxnSpPr>
        <p:spPr>
          <a:xfrm>
            <a:off x="14288" y="378616"/>
            <a:ext cx="0" cy="816084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4279106" y="774918"/>
            <a:ext cx="6979444" cy="0"/>
          </a:xfrm>
          <a:prstGeom prst="line">
            <a:avLst/>
          </a:prstGeom>
          <a:ln w="254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Chart 9"/>
          <p:cNvGraphicFramePr/>
          <p:nvPr>
            <p:extLst/>
          </p:nvPr>
        </p:nvGraphicFramePr>
        <p:xfrm>
          <a:off x="640008" y="1333917"/>
          <a:ext cx="5314967" cy="47304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545431" y="6048898"/>
            <a:ext cx="54997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accent2"/>
                </a:solidFill>
              </a:rPr>
              <a:t>Small Vocab: IAPRTC</a:t>
            </a:r>
            <a:endParaRPr lang="en-US" sz="2800" dirty="0">
              <a:solidFill>
                <a:schemeClr val="accent2"/>
              </a:solidFill>
            </a:endParaRPr>
          </a:p>
        </p:txBody>
      </p:sp>
      <p:graphicFrame>
        <p:nvGraphicFramePr>
          <p:cNvPr id="11" name="Chart 10"/>
          <p:cNvGraphicFramePr/>
          <p:nvPr>
            <p:extLst/>
          </p:nvPr>
        </p:nvGraphicFramePr>
        <p:xfrm>
          <a:off x="6358945" y="1378237"/>
          <a:ext cx="5314967" cy="47304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6264368" y="6093218"/>
            <a:ext cx="51340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accent2"/>
                </a:solidFill>
              </a:rPr>
              <a:t>Large Vocab: Visual Genome</a:t>
            </a:r>
            <a:endParaRPr lang="en-US" sz="2800" dirty="0">
              <a:solidFill>
                <a:schemeClr val="accent2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09554" y="6147700"/>
            <a:ext cx="673236" cy="642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812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857749" y="750828"/>
            <a:ext cx="3421357" cy="2409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54953" y="188194"/>
            <a:ext cx="80867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tx2"/>
                </a:solidFill>
              </a:rPr>
              <a:t>Multi-Corpora Performance</a:t>
            </a: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09554" y="6147700"/>
            <a:ext cx="673236" cy="642518"/>
          </a:xfrm>
          <a:prstGeom prst="rect">
            <a:avLst/>
          </a:prstGeom>
        </p:spPr>
      </p:pic>
      <p:pic>
        <p:nvPicPr>
          <p:cNvPr id="38" name="Picture 2" descr="Lab41 Logo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652357" y="254936"/>
            <a:ext cx="1539643" cy="393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0" name="Straight Connector 39"/>
          <p:cNvCxnSpPr/>
          <p:nvPr/>
        </p:nvCxnSpPr>
        <p:spPr>
          <a:xfrm>
            <a:off x="14288" y="378616"/>
            <a:ext cx="0" cy="816084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4279106" y="774918"/>
            <a:ext cx="6979444" cy="0"/>
          </a:xfrm>
          <a:prstGeom prst="line">
            <a:avLst/>
          </a:prstGeom>
          <a:ln w="254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83529" y="786658"/>
            <a:ext cx="47583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accent2"/>
                </a:solidFill>
              </a:rPr>
              <a:t>Train: Visual Genome, Test: ESP Game</a:t>
            </a:r>
            <a:endParaRPr lang="en-US" sz="2000" dirty="0">
              <a:solidFill>
                <a:schemeClr val="accent2"/>
              </a:solidFill>
            </a:endParaRPr>
          </a:p>
        </p:txBody>
      </p:sp>
      <p:graphicFrame>
        <p:nvGraphicFramePr>
          <p:cNvPr id="19" name="Chart 18"/>
          <p:cNvGraphicFramePr/>
          <p:nvPr>
            <p:extLst/>
          </p:nvPr>
        </p:nvGraphicFramePr>
        <p:xfrm>
          <a:off x="3312009" y="1411751"/>
          <a:ext cx="5807739" cy="51091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3223362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857749" y="750828"/>
            <a:ext cx="3421357" cy="2409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54953" y="188194"/>
            <a:ext cx="80867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tx2"/>
                </a:solidFill>
              </a:rPr>
              <a:t>DEMONSTRATION</a:t>
            </a:r>
            <a:endParaRPr lang="en-US" sz="3600" dirty="0">
              <a:solidFill>
                <a:schemeClr val="tx2"/>
              </a:solidFill>
            </a:endParaRP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09554" y="6147700"/>
            <a:ext cx="673236" cy="642518"/>
          </a:xfrm>
          <a:prstGeom prst="rect">
            <a:avLst/>
          </a:prstGeom>
        </p:spPr>
      </p:pic>
      <p:pic>
        <p:nvPicPr>
          <p:cNvPr id="38" name="Picture 2" descr="Lab41 Logo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652357" y="254936"/>
            <a:ext cx="1539643" cy="393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0" name="Straight Connector 39"/>
          <p:cNvCxnSpPr/>
          <p:nvPr/>
        </p:nvCxnSpPr>
        <p:spPr>
          <a:xfrm>
            <a:off x="14288" y="378616"/>
            <a:ext cx="0" cy="816084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4279106" y="774918"/>
            <a:ext cx="6979444" cy="0"/>
          </a:xfrm>
          <a:prstGeom prst="line">
            <a:avLst/>
          </a:prstGeom>
          <a:ln w="254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2650285" y="2043250"/>
            <a:ext cx="750914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>
                <a:hlinkClick r:id="rId5"/>
              </a:rPr>
              <a:t>http://l41</a:t>
            </a:r>
            <a:r>
              <a:rPr lang="en-US" sz="3200" dirty="0">
                <a:hlinkClick r:id="rId5"/>
              </a:rPr>
              <a:t>-srv-gpu04.b.internal:</a:t>
            </a:r>
            <a:r>
              <a:rPr lang="en-US" sz="3200" dirty="0" smtClean="0">
                <a:hlinkClick r:id="rId5"/>
              </a:rPr>
              <a:t>5000</a:t>
            </a:r>
            <a:endParaRPr lang="en-US" sz="3200" dirty="0" smtClean="0"/>
          </a:p>
          <a:p>
            <a:endParaRPr lang="en-US" sz="3200" dirty="0" smtClean="0"/>
          </a:p>
        </p:txBody>
      </p:sp>
    </p:spTree>
    <p:extLst>
      <p:ext uri="{BB962C8B-B14F-4D97-AF65-F5344CB8AC3E}">
        <p14:creationId xmlns:p14="http://schemas.microsoft.com/office/powerpoint/2010/main" val="3352410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9343" y="4545426"/>
            <a:ext cx="510407" cy="510407"/>
          </a:xfrm>
          <a:prstGeom prst="rect">
            <a:avLst/>
          </a:prstGeom>
        </p:spPr>
      </p:pic>
      <p:sp>
        <p:nvSpPr>
          <p:cNvPr id="2" name="Oval 1"/>
          <p:cNvSpPr/>
          <p:nvPr/>
        </p:nvSpPr>
        <p:spPr>
          <a:xfrm>
            <a:off x="1502734" y="4387711"/>
            <a:ext cx="772633" cy="772633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4341627" y="4387710"/>
            <a:ext cx="772633" cy="772633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7180520" y="4387711"/>
            <a:ext cx="772633" cy="772633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10019413" y="4387710"/>
            <a:ext cx="772633" cy="772633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60451" y="4545426"/>
            <a:ext cx="457200" cy="4572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 cstate="screen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8236" y="4545426"/>
            <a:ext cx="457200" cy="4572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 cstate="screen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77129" y="4545426"/>
            <a:ext cx="457200" cy="45720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0" y="-2528"/>
            <a:ext cx="6103088" cy="4004930"/>
          </a:xfrm>
          <a:prstGeom prst="rect">
            <a:avLst/>
          </a:prstGeom>
          <a:blipFill dpi="0" rotWithShape="1"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6103088" y="-2527"/>
            <a:ext cx="6103088" cy="4004928"/>
          </a:xfrm>
          <a:prstGeom prst="rect">
            <a:avLst/>
          </a:prstGeom>
          <a:blipFill dpi="0" rotWithShape="1"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694944" y="5245395"/>
            <a:ext cx="242039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EMAIL</a:t>
            </a:r>
          </a:p>
          <a:p>
            <a:pPr algn="ctr"/>
            <a:endParaRPr lang="en-US" dirty="0" smtClean="0"/>
          </a:p>
          <a:p>
            <a:pPr algn="ctr"/>
            <a:r>
              <a:rPr lang="en-US" dirty="0" smtClean="0">
                <a:solidFill>
                  <a:schemeClr val="bg2">
                    <a:lumMod val="50000"/>
                  </a:schemeClr>
                </a:solidFill>
                <a:hlinkClick r:id="rId9"/>
              </a:rPr>
              <a:t>kni@iqt.org</a:t>
            </a:r>
            <a:endParaRPr lang="en-US" dirty="0" smtClean="0">
              <a:solidFill>
                <a:schemeClr val="bg2">
                  <a:lumMod val="50000"/>
                </a:schemeClr>
              </a:solidFill>
            </a:endParaRPr>
          </a:p>
          <a:p>
            <a:pPr algn="ctr"/>
            <a:r>
              <a:rPr lang="en-US" dirty="0" smtClean="0">
                <a:solidFill>
                  <a:schemeClr val="bg2">
                    <a:lumMod val="50000"/>
                  </a:schemeClr>
                </a:solidFill>
                <a:hlinkClick r:id="rId10"/>
              </a:rPr>
              <a:t>vsandesara@iqt.org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3721394" y="5245394"/>
            <a:ext cx="201309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TWITTER</a:t>
            </a:r>
          </a:p>
          <a:p>
            <a:pPr algn="ctr"/>
            <a:endParaRPr lang="en-US" dirty="0" smtClean="0"/>
          </a:p>
          <a:p>
            <a:pPr algn="ctr"/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@_lab41</a:t>
            </a:r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560287" y="5245394"/>
            <a:ext cx="201309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WEBSITE</a:t>
            </a:r>
          </a:p>
          <a:p>
            <a:pPr algn="ctr"/>
            <a:endParaRPr lang="en-US" dirty="0" smtClean="0"/>
          </a:p>
          <a:p>
            <a:pPr algn="ctr"/>
            <a:r>
              <a:rPr lang="en-US" dirty="0" smtClean="0">
                <a:solidFill>
                  <a:schemeClr val="accent3"/>
                </a:solidFill>
              </a:rPr>
              <a:t>www.lab41.org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9179441" y="5245394"/>
            <a:ext cx="253763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BLOG</a:t>
            </a:r>
          </a:p>
          <a:p>
            <a:pPr algn="ctr"/>
            <a:endParaRPr lang="en-US" dirty="0" smtClean="0"/>
          </a:p>
          <a:p>
            <a:pPr algn="ctr"/>
            <a:r>
              <a:rPr lang="en-US" dirty="0">
                <a:solidFill>
                  <a:schemeClr val="accent3"/>
                </a:solidFill>
              </a:rPr>
              <a:t>g</a:t>
            </a:r>
            <a:r>
              <a:rPr lang="en-US" dirty="0" smtClean="0">
                <a:solidFill>
                  <a:schemeClr val="accent3"/>
                </a:solidFill>
              </a:rPr>
              <a:t>ab41.lab41.org</a:t>
            </a:r>
            <a:endParaRPr lang="en-US" dirty="0">
              <a:solidFill>
                <a:schemeClr val="accent3"/>
              </a:solidFill>
            </a:endParaRPr>
          </a:p>
        </p:txBody>
      </p:sp>
      <p:cxnSp>
        <p:nvCxnSpPr>
          <p:cNvPr id="16" name="Straight Connector 15"/>
          <p:cNvCxnSpPr>
            <a:stCxn id="2" idx="6"/>
            <a:endCxn id="20" idx="2"/>
          </p:cNvCxnSpPr>
          <p:nvPr/>
        </p:nvCxnSpPr>
        <p:spPr>
          <a:xfrm flipV="1">
            <a:off x="2275367" y="4774027"/>
            <a:ext cx="2066260" cy="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20" idx="6"/>
            <a:endCxn id="21" idx="2"/>
          </p:cNvCxnSpPr>
          <p:nvPr/>
        </p:nvCxnSpPr>
        <p:spPr>
          <a:xfrm>
            <a:off x="5114260" y="4774027"/>
            <a:ext cx="2066260" cy="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21" idx="6"/>
            <a:endCxn id="22" idx="2"/>
          </p:cNvCxnSpPr>
          <p:nvPr/>
        </p:nvCxnSpPr>
        <p:spPr>
          <a:xfrm flipV="1">
            <a:off x="7953153" y="4774027"/>
            <a:ext cx="2066260" cy="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95027" y="6537773"/>
            <a:ext cx="5933912" cy="365125"/>
          </a:xfrm>
        </p:spPr>
        <p:txBody>
          <a:bodyPr/>
          <a:lstStyle/>
          <a:p>
            <a:r>
              <a:rPr lang="en-US" dirty="0" smtClean="0"/>
              <a:t>A Division of IQT Labs.  Private - Do not disseminate without approval of Lab41 or In-Q-Tel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8975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7287" y="623888"/>
            <a:ext cx="9877425" cy="5610225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857749" y="750828"/>
            <a:ext cx="3421357" cy="2409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40556" y="214035"/>
            <a:ext cx="94368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tx2"/>
                </a:solidFill>
              </a:rPr>
              <a:t>Training a Deep Learner on Open Source Imagery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09554" y="6147700"/>
            <a:ext cx="673236" cy="642518"/>
          </a:xfrm>
          <a:prstGeom prst="rect">
            <a:avLst/>
          </a:prstGeom>
        </p:spPr>
      </p:pic>
      <p:pic>
        <p:nvPicPr>
          <p:cNvPr id="38" name="Picture 2" descr="Lab41 Logo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652357" y="254936"/>
            <a:ext cx="1539643" cy="393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0" name="Straight Connector 39"/>
          <p:cNvCxnSpPr/>
          <p:nvPr/>
        </p:nvCxnSpPr>
        <p:spPr>
          <a:xfrm>
            <a:off x="14288" y="378616"/>
            <a:ext cx="0" cy="816084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4279106" y="774918"/>
            <a:ext cx="6979444" cy="0"/>
          </a:xfrm>
          <a:prstGeom prst="line">
            <a:avLst/>
          </a:prstGeom>
          <a:ln w="254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95027" y="6516429"/>
            <a:ext cx="5933912" cy="365125"/>
          </a:xfrm>
        </p:spPr>
        <p:txBody>
          <a:bodyPr/>
          <a:lstStyle/>
          <a:p>
            <a:r>
              <a:rPr lang="en-US" dirty="0" smtClean="0"/>
              <a:t>A Division of IQT Labs.  Private - Do not disseminate without approval of Lab41 or In-Q-Tel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776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857749" y="750828"/>
            <a:ext cx="3421357" cy="2409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54953" y="188194"/>
            <a:ext cx="80867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tx2"/>
                </a:solidFill>
              </a:rPr>
              <a:t>How I “Classify”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09554" y="6147700"/>
            <a:ext cx="673236" cy="642518"/>
          </a:xfrm>
          <a:prstGeom prst="rect">
            <a:avLst/>
          </a:prstGeom>
        </p:spPr>
      </p:pic>
      <p:pic>
        <p:nvPicPr>
          <p:cNvPr id="38" name="Picture 2" descr="Lab41 Logo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652357" y="254936"/>
            <a:ext cx="1539643" cy="393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0" name="Straight Connector 39"/>
          <p:cNvCxnSpPr/>
          <p:nvPr/>
        </p:nvCxnSpPr>
        <p:spPr>
          <a:xfrm>
            <a:off x="14288" y="378616"/>
            <a:ext cx="0" cy="816084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4279106" y="774918"/>
            <a:ext cx="6979444" cy="0"/>
          </a:xfrm>
          <a:prstGeom prst="line">
            <a:avLst/>
          </a:prstGeom>
          <a:ln w="254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95027" y="6537773"/>
            <a:ext cx="5933912" cy="365125"/>
          </a:xfrm>
        </p:spPr>
        <p:txBody>
          <a:bodyPr/>
          <a:lstStyle/>
          <a:p>
            <a:r>
              <a:rPr lang="en-US" dirty="0" smtClean="0"/>
              <a:t>A Division of IQT Labs.  Private - Do not disseminate without approval of Lab41 or In-Q-Tel</a:t>
            </a:r>
            <a:endParaRPr lang="en-US" dirty="0"/>
          </a:p>
        </p:txBody>
      </p:sp>
      <p:grpSp>
        <p:nvGrpSpPr>
          <p:cNvPr id="21" name="Group 20"/>
          <p:cNvGrpSpPr/>
          <p:nvPr/>
        </p:nvGrpSpPr>
        <p:grpSpPr>
          <a:xfrm>
            <a:off x="2420179" y="901269"/>
            <a:ext cx="7283607" cy="5323238"/>
            <a:chOff x="862977" y="901269"/>
            <a:chExt cx="7283607" cy="5323238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62977" y="901269"/>
              <a:ext cx="3714750" cy="3000375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6"/>
            <a:srcRect t="2397"/>
            <a:stretch/>
          </p:blipFill>
          <p:spPr>
            <a:xfrm>
              <a:off x="2948952" y="2877341"/>
              <a:ext cx="3257550" cy="1617615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779158" y="4034085"/>
              <a:ext cx="2367426" cy="2190422"/>
            </a:xfrm>
            <a:prstGeom prst="rect">
              <a:avLst/>
            </a:prstGeom>
          </p:spPr>
        </p:pic>
        <p:sp>
          <p:nvSpPr>
            <p:cNvPr id="20" name="Right Arrow 19"/>
            <p:cNvSpPr/>
            <p:nvPr/>
          </p:nvSpPr>
          <p:spPr>
            <a:xfrm rot="2192957">
              <a:off x="1899745" y="3965028"/>
              <a:ext cx="709448" cy="529928"/>
            </a:xfrm>
            <a:prstGeom prst="rightArrow">
              <a:avLst/>
            </a:prstGeom>
            <a:solidFill>
              <a:schemeClr val="accent2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ight Arrow 25"/>
            <p:cNvSpPr/>
            <p:nvPr/>
          </p:nvSpPr>
          <p:spPr>
            <a:xfrm rot="2192957">
              <a:off x="3780248" y="5094767"/>
              <a:ext cx="709448" cy="529928"/>
            </a:xfrm>
            <a:prstGeom prst="rightArrow">
              <a:avLst/>
            </a:prstGeom>
            <a:solidFill>
              <a:schemeClr val="accent2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86222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854953" y="188194"/>
            <a:ext cx="80867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tx2"/>
                </a:solidFill>
              </a:rPr>
              <a:t>How Others Classify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09554" y="6147700"/>
            <a:ext cx="673236" cy="642518"/>
          </a:xfrm>
          <a:prstGeom prst="rect">
            <a:avLst/>
          </a:prstGeom>
        </p:spPr>
      </p:pic>
      <p:pic>
        <p:nvPicPr>
          <p:cNvPr id="38" name="Picture 2" descr="Lab41 Logo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652357" y="254936"/>
            <a:ext cx="1539643" cy="393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0" name="Straight Connector 39"/>
          <p:cNvCxnSpPr/>
          <p:nvPr/>
        </p:nvCxnSpPr>
        <p:spPr>
          <a:xfrm>
            <a:off x="14288" y="378616"/>
            <a:ext cx="0" cy="816084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4279106" y="774918"/>
            <a:ext cx="6979444" cy="0"/>
          </a:xfrm>
          <a:prstGeom prst="line">
            <a:avLst/>
          </a:prstGeom>
          <a:ln w="254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95027" y="6537773"/>
            <a:ext cx="5933912" cy="365125"/>
          </a:xfrm>
        </p:spPr>
        <p:txBody>
          <a:bodyPr/>
          <a:lstStyle/>
          <a:p>
            <a:r>
              <a:rPr lang="en-US" dirty="0" smtClean="0"/>
              <a:t>A Division of IQT Labs.  Private - Do not disseminate without approval of Lab41 or In-Q-Tel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857749" y="750828"/>
            <a:ext cx="3421357" cy="2409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/>
          <p:cNvGrpSpPr/>
          <p:nvPr/>
        </p:nvGrpSpPr>
        <p:grpSpPr>
          <a:xfrm>
            <a:off x="383336" y="986294"/>
            <a:ext cx="3389094" cy="2781684"/>
            <a:chOff x="6929014" y="1194700"/>
            <a:chExt cx="3389094" cy="2781684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929014" y="1194700"/>
              <a:ext cx="3389094" cy="1942793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351258" y="3137493"/>
              <a:ext cx="764391" cy="838891"/>
            </a:xfrm>
            <a:prstGeom prst="rect">
              <a:avLst/>
            </a:prstGeom>
          </p:spPr>
        </p:pic>
      </p:grpSp>
      <p:grpSp>
        <p:nvGrpSpPr>
          <p:cNvPr id="20" name="Group 19"/>
          <p:cNvGrpSpPr/>
          <p:nvPr/>
        </p:nvGrpSpPr>
        <p:grpSpPr>
          <a:xfrm>
            <a:off x="1640054" y="4095901"/>
            <a:ext cx="4590375" cy="2221172"/>
            <a:chOff x="7313166" y="4281247"/>
            <a:chExt cx="4590375" cy="2221172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325197" y="5944714"/>
              <a:ext cx="566311" cy="557705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313166" y="4281247"/>
              <a:ext cx="4590375" cy="1628113"/>
            </a:xfrm>
            <a:prstGeom prst="rect">
              <a:avLst/>
            </a:prstGeom>
          </p:spPr>
        </p:pic>
      </p:grpSp>
      <p:grpSp>
        <p:nvGrpSpPr>
          <p:cNvPr id="19" name="Group 18"/>
          <p:cNvGrpSpPr/>
          <p:nvPr/>
        </p:nvGrpSpPr>
        <p:grpSpPr>
          <a:xfrm>
            <a:off x="6664261" y="957445"/>
            <a:ext cx="4725664" cy="5252405"/>
            <a:chOff x="309810" y="992877"/>
            <a:chExt cx="4725664" cy="5252405"/>
          </a:xfrm>
        </p:grpSpPr>
        <p:pic>
          <p:nvPicPr>
            <p:cNvPr id="1026" name="Picture 2" descr="https://www.seeklogo.net/wp-content/uploads/2015/10/google-photos-logo-vector-download.jp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9810" y="3686149"/>
              <a:ext cx="783372" cy="7833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8" name="Group 17"/>
            <p:cNvGrpSpPr/>
            <p:nvPr/>
          </p:nvGrpSpPr>
          <p:grpSpPr>
            <a:xfrm>
              <a:off x="372520" y="992877"/>
              <a:ext cx="4662954" cy="5252405"/>
              <a:chOff x="372520" y="992877"/>
              <a:chExt cx="4662954" cy="5252405"/>
            </a:xfrm>
          </p:grpSpPr>
          <p:pic>
            <p:nvPicPr>
              <p:cNvPr id="17" name="Picture 16"/>
              <p:cNvPicPr>
                <a:picLocks noChangeAspect="1"/>
              </p:cNvPicPr>
              <p:nvPr/>
            </p:nvPicPr>
            <p:blipFill rotWithShape="1">
              <a:blip r:embed="rId10"/>
              <a:srcRect l="19844"/>
              <a:stretch/>
            </p:blipFill>
            <p:spPr>
              <a:xfrm>
                <a:off x="372520" y="992877"/>
                <a:ext cx="4219712" cy="2693272"/>
              </a:xfrm>
              <a:prstGeom prst="rect">
                <a:avLst/>
              </a:prstGeom>
            </p:spPr>
          </p:pic>
          <p:pic>
            <p:nvPicPr>
              <p:cNvPr id="16" name="Picture 15"/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30472" y="2606916"/>
                <a:ext cx="3752167" cy="2207496"/>
              </a:xfrm>
              <a:prstGeom prst="rect">
                <a:avLst/>
              </a:prstGeom>
            </p:spPr>
          </p:pic>
          <p:pic>
            <p:nvPicPr>
              <p:cNvPr id="8" name="Picture 7"/>
              <p:cNvPicPr>
                <a:picLocks noChangeAspect="1"/>
              </p:cNvPicPr>
              <p:nvPr/>
            </p:nvPicPr>
            <p:blipFill rotWithShape="1">
              <a:blip r:embed="rId12"/>
              <a:srcRect l="2405" t="2542" r="2208"/>
              <a:stretch/>
            </p:blipFill>
            <p:spPr>
              <a:xfrm>
                <a:off x="1898136" y="4814412"/>
                <a:ext cx="3137338" cy="143087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</p:grpSp>
      </p:grpSp>
    </p:spTree>
    <p:extLst>
      <p:ext uri="{BB962C8B-B14F-4D97-AF65-F5344CB8AC3E}">
        <p14:creationId xmlns:p14="http://schemas.microsoft.com/office/powerpoint/2010/main" val="3968127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857749" y="750828"/>
            <a:ext cx="3421357" cy="2409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54953" y="188194"/>
            <a:ext cx="80867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tx2"/>
                </a:solidFill>
              </a:rPr>
              <a:t>A Need For Something More</a:t>
            </a:r>
            <a:endParaRPr lang="en-US" sz="3600" dirty="0">
              <a:solidFill>
                <a:schemeClr val="tx2"/>
              </a:solidFill>
            </a:endParaRP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09554" y="6147700"/>
            <a:ext cx="673236" cy="642518"/>
          </a:xfrm>
          <a:prstGeom prst="rect">
            <a:avLst/>
          </a:prstGeom>
        </p:spPr>
      </p:pic>
      <p:pic>
        <p:nvPicPr>
          <p:cNvPr id="38" name="Picture 2" descr="Lab41 Logo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652357" y="254936"/>
            <a:ext cx="1539643" cy="393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0" name="Straight Connector 39"/>
          <p:cNvCxnSpPr/>
          <p:nvPr/>
        </p:nvCxnSpPr>
        <p:spPr>
          <a:xfrm>
            <a:off x="14288" y="378616"/>
            <a:ext cx="0" cy="816084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4279106" y="774918"/>
            <a:ext cx="6979444" cy="0"/>
          </a:xfrm>
          <a:prstGeom prst="line">
            <a:avLst/>
          </a:prstGeom>
          <a:ln w="254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3563922" y="4696037"/>
            <a:ext cx="585788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2189405" y="4965124"/>
            <a:ext cx="33346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accent3"/>
                </a:solidFill>
              </a:rPr>
              <a:t>Type in any search term and get back images that match</a:t>
            </a:r>
            <a:endParaRPr lang="en-US" dirty="0">
              <a:solidFill>
                <a:schemeClr val="accent3"/>
              </a:solidFill>
            </a:endParaRPr>
          </a:p>
        </p:txBody>
      </p:sp>
      <p:cxnSp>
        <p:nvCxnSpPr>
          <p:cNvPr id="22" name="Straight Connector 21"/>
          <p:cNvCxnSpPr/>
          <p:nvPr/>
        </p:nvCxnSpPr>
        <p:spPr>
          <a:xfrm flipH="1">
            <a:off x="7292773" y="1329350"/>
            <a:ext cx="7091" cy="1607544"/>
          </a:xfrm>
          <a:prstGeom prst="line">
            <a:avLst/>
          </a:prstGeom>
          <a:ln w="508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7633179" y="1780002"/>
            <a:ext cx="329778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Large Vocabulary</a:t>
            </a:r>
            <a:endParaRPr lang="en-US" sz="3200" dirty="0"/>
          </a:p>
        </p:txBody>
      </p:sp>
      <p:cxnSp>
        <p:nvCxnSpPr>
          <p:cNvPr id="25" name="Straight Connector 24"/>
          <p:cNvCxnSpPr/>
          <p:nvPr/>
        </p:nvCxnSpPr>
        <p:spPr>
          <a:xfrm flipH="1">
            <a:off x="7285682" y="3048280"/>
            <a:ext cx="7091" cy="1607544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H="1">
            <a:off x="7275052" y="4767210"/>
            <a:ext cx="7091" cy="1607544"/>
          </a:xfrm>
          <a:prstGeom prst="line">
            <a:avLst/>
          </a:prstGeom>
          <a:ln w="50800">
            <a:solidFill>
              <a:schemeClr val="accent3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7609443" y="3455017"/>
            <a:ext cx="3938686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accent2"/>
                </a:solidFill>
              </a:rPr>
              <a:t>Leverage Noisy Data</a:t>
            </a:r>
            <a:endParaRPr lang="en-US" sz="3200" dirty="0">
              <a:solidFill>
                <a:schemeClr val="accent2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609444" y="5277628"/>
            <a:ext cx="406924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accent3"/>
                </a:solidFill>
              </a:rPr>
              <a:t>Multi-Concept Images</a:t>
            </a:r>
            <a:endParaRPr lang="en-US" sz="3200" dirty="0">
              <a:solidFill>
                <a:schemeClr val="accent3"/>
              </a:solidFill>
            </a:endParaRPr>
          </a:p>
        </p:txBody>
      </p:sp>
      <p:pic>
        <p:nvPicPr>
          <p:cNvPr id="7170" name="Picture 2" descr="http://neuralnetworksanddeeplearning.com/images/tikz4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2106" y="1790387"/>
            <a:ext cx="5334000" cy="2657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3189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857749" y="750828"/>
            <a:ext cx="3421357" cy="2409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54953" y="188194"/>
            <a:ext cx="80867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tx2"/>
                </a:solidFill>
              </a:rPr>
              <a:t>Scale Issues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09554" y="6147700"/>
            <a:ext cx="673236" cy="642518"/>
          </a:xfrm>
          <a:prstGeom prst="rect">
            <a:avLst/>
          </a:prstGeom>
        </p:spPr>
      </p:pic>
      <p:pic>
        <p:nvPicPr>
          <p:cNvPr id="38" name="Picture 2" descr="Lab41 Logo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652357" y="254936"/>
            <a:ext cx="1539643" cy="393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0" name="Straight Connector 39"/>
          <p:cNvCxnSpPr/>
          <p:nvPr/>
        </p:nvCxnSpPr>
        <p:spPr>
          <a:xfrm>
            <a:off x="14288" y="378616"/>
            <a:ext cx="0" cy="816084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4279106" y="774918"/>
            <a:ext cx="6979444" cy="0"/>
          </a:xfrm>
          <a:prstGeom prst="line">
            <a:avLst/>
          </a:prstGeom>
          <a:ln w="254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95027" y="6537773"/>
            <a:ext cx="5933912" cy="365125"/>
          </a:xfrm>
        </p:spPr>
        <p:txBody>
          <a:bodyPr/>
          <a:lstStyle/>
          <a:p>
            <a:r>
              <a:rPr lang="en-US" dirty="0" smtClean="0"/>
              <a:t>A Division of IQT Labs.  Private - Do not disseminate without approval of Lab41 or In-Q-Tel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430678" y="3733527"/>
            <a:ext cx="24676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accent3"/>
                </a:solidFill>
              </a:rPr>
              <a:t>10 million images</a:t>
            </a:r>
          </a:p>
          <a:p>
            <a:r>
              <a:rPr lang="en-US" sz="2400" dirty="0" smtClean="0">
                <a:solidFill>
                  <a:schemeClr val="accent3"/>
                </a:solidFill>
              </a:rPr>
              <a:t>Thousand classes</a:t>
            </a:r>
          </a:p>
          <a:p>
            <a:r>
              <a:rPr lang="en-US" sz="2400" dirty="0" smtClean="0">
                <a:solidFill>
                  <a:schemeClr val="accent3"/>
                </a:solidFill>
              </a:rPr>
              <a:t>Curated data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651845" y="3763542"/>
            <a:ext cx="28927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accent3"/>
                </a:solidFill>
              </a:rPr>
              <a:t>100 million </a:t>
            </a:r>
            <a:r>
              <a:rPr lang="en-US" sz="2400" dirty="0">
                <a:solidFill>
                  <a:schemeClr val="accent3"/>
                </a:solidFill>
              </a:rPr>
              <a:t>i</a:t>
            </a:r>
            <a:r>
              <a:rPr lang="en-US" sz="2400" dirty="0" smtClean="0">
                <a:solidFill>
                  <a:schemeClr val="accent3"/>
                </a:solidFill>
              </a:rPr>
              <a:t>mages</a:t>
            </a:r>
          </a:p>
          <a:p>
            <a:r>
              <a:rPr lang="en-US" sz="2400" dirty="0" smtClean="0">
                <a:solidFill>
                  <a:schemeClr val="accent3"/>
                </a:solidFill>
              </a:rPr>
              <a:t>Millions of “classes”</a:t>
            </a:r>
          </a:p>
          <a:p>
            <a:r>
              <a:rPr lang="en-US" sz="2400" dirty="0" smtClean="0">
                <a:solidFill>
                  <a:schemeClr val="accent3"/>
                </a:solidFill>
              </a:rPr>
              <a:t>User generated</a:t>
            </a:r>
          </a:p>
        </p:txBody>
      </p:sp>
      <p:pic>
        <p:nvPicPr>
          <p:cNvPr id="1026" name="Picture 2" descr="http://cs.stanford.edu/people/karpathy/mosaic_sm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4757" y="2614814"/>
            <a:ext cx="4420063" cy="928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upload.wikimedia.org/wikipedia/commons/9/9b/Flickr_logo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9247" y="2420685"/>
            <a:ext cx="3697997" cy="1122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1544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857749" y="750828"/>
            <a:ext cx="3421357" cy="2409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54953" y="188194"/>
            <a:ext cx="80867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tx2"/>
                </a:solidFill>
              </a:rPr>
              <a:t>Tagging Issues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09554" y="6147700"/>
            <a:ext cx="673236" cy="642518"/>
          </a:xfrm>
          <a:prstGeom prst="rect">
            <a:avLst/>
          </a:prstGeom>
        </p:spPr>
      </p:pic>
      <p:pic>
        <p:nvPicPr>
          <p:cNvPr id="38" name="Picture 2" descr="Lab41 Logo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652357" y="254936"/>
            <a:ext cx="1539643" cy="393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0" name="Straight Connector 39"/>
          <p:cNvCxnSpPr/>
          <p:nvPr/>
        </p:nvCxnSpPr>
        <p:spPr>
          <a:xfrm>
            <a:off x="14288" y="378616"/>
            <a:ext cx="0" cy="816084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4279106" y="774918"/>
            <a:ext cx="6979444" cy="0"/>
          </a:xfrm>
          <a:prstGeom prst="line">
            <a:avLst/>
          </a:prstGeom>
          <a:ln w="254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95027" y="6537773"/>
            <a:ext cx="5933912" cy="365125"/>
          </a:xfrm>
        </p:spPr>
        <p:txBody>
          <a:bodyPr/>
          <a:lstStyle/>
          <a:p>
            <a:r>
              <a:rPr lang="en-US" dirty="0" smtClean="0"/>
              <a:t>A Division of IQT Labs.  Private - Do not disseminate without approval of Lab41 or In-Q-Tel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952500" y="1019175"/>
            <a:ext cx="4400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6459" y="858615"/>
            <a:ext cx="5699963" cy="564483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93411" y="858614"/>
            <a:ext cx="5163790" cy="4274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311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857749" y="750828"/>
            <a:ext cx="3421357" cy="2409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54953" y="188194"/>
            <a:ext cx="80867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tx2"/>
                </a:solidFill>
              </a:rPr>
              <a:t>Multiple Object Issues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09554" y="6147700"/>
            <a:ext cx="673236" cy="642518"/>
          </a:xfrm>
          <a:prstGeom prst="rect">
            <a:avLst/>
          </a:prstGeom>
        </p:spPr>
      </p:pic>
      <p:pic>
        <p:nvPicPr>
          <p:cNvPr id="38" name="Picture 2" descr="Lab41 Logo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652357" y="254936"/>
            <a:ext cx="1539643" cy="393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0" name="Straight Connector 39"/>
          <p:cNvCxnSpPr/>
          <p:nvPr/>
        </p:nvCxnSpPr>
        <p:spPr>
          <a:xfrm>
            <a:off x="14288" y="378616"/>
            <a:ext cx="0" cy="816084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4279106" y="774918"/>
            <a:ext cx="6979444" cy="0"/>
          </a:xfrm>
          <a:prstGeom prst="line">
            <a:avLst/>
          </a:prstGeom>
          <a:ln w="254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1123326" y="5058192"/>
            <a:ext cx="33346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3"/>
                </a:solidFill>
              </a:rPr>
              <a:t>ImageNet iconic photos</a:t>
            </a:r>
            <a:endParaRPr lang="en-US" sz="2400" dirty="0">
              <a:solidFill>
                <a:schemeClr val="accent3"/>
              </a:solidFill>
            </a:endParaRPr>
          </a:p>
        </p:txBody>
      </p:sp>
      <p:sp>
        <p:nvSpPr>
          <p:cNvPr id="22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95027" y="6537773"/>
            <a:ext cx="5933912" cy="365125"/>
          </a:xfrm>
        </p:spPr>
        <p:txBody>
          <a:bodyPr/>
          <a:lstStyle/>
          <a:p>
            <a:r>
              <a:rPr lang="en-US" dirty="0" smtClean="0"/>
              <a:t>A Division of IQT Labs.  Private - Do not disseminate without approval of Lab41 or In-Q-Tel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/>
          <a:srcRect l="3962"/>
          <a:stretch/>
        </p:blipFill>
        <p:spPr>
          <a:xfrm>
            <a:off x="999931" y="1012515"/>
            <a:ext cx="3581399" cy="3766426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6817174" y="5070182"/>
            <a:ext cx="33346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3"/>
                </a:solidFill>
              </a:rPr>
              <a:t>Open </a:t>
            </a:r>
            <a:r>
              <a:rPr lang="en-US" sz="2400" dirty="0">
                <a:solidFill>
                  <a:schemeClr val="accent3"/>
                </a:solidFill>
              </a:rPr>
              <a:t>s</a:t>
            </a:r>
            <a:r>
              <a:rPr lang="en-US" sz="2400" dirty="0" smtClean="0">
                <a:solidFill>
                  <a:schemeClr val="accent3"/>
                </a:solidFill>
              </a:rPr>
              <a:t>ource photos</a:t>
            </a:r>
            <a:endParaRPr lang="en-US" sz="2400" dirty="0">
              <a:solidFill>
                <a:schemeClr val="accent3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17500" y="1012515"/>
            <a:ext cx="3057525" cy="20383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17501" y="3471039"/>
            <a:ext cx="6328672" cy="104741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21972" y="1040628"/>
            <a:ext cx="3124200" cy="2038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805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Lab41">
      <a:dk1>
        <a:sysClr val="windowText" lastClr="000000"/>
      </a:dk1>
      <a:lt1>
        <a:sysClr val="window" lastClr="FFFFFF"/>
      </a:lt1>
      <a:dk2>
        <a:srgbClr val="1A1F46"/>
      </a:dk2>
      <a:lt2>
        <a:srgbClr val="E7E6E6"/>
      </a:lt2>
      <a:accent1>
        <a:srgbClr val="1A1F46"/>
      </a:accent1>
      <a:accent2>
        <a:srgbClr val="BE202E"/>
      </a:accent2>
      <a:accent3>
        <a:srgbClr val="808285"/>
      </a:accent3>
      <a:accent4>
        <a:srgbClr val="FFC000"/>
      </a:accent4>
      <a:accent5>
        <a:srgbClr val="C3EEFF"/>
      </a:accent5>
      <a:accent6>
        <a:srgbClr val="B3DB72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a:style>
    </a:spDef>
  </a:objectDefaults>
  <a:extraClrSchemeLst/>
  <a:extLst>
    <a:ext uri="{05A4C25C-085E-4340-85A3-A5531E510DB2}">
      <thm15:themeFamily xmlns=""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23190</TotalTime>
  <Words>1645</Words>
  <Application>Microsoft Macintosh PowerPoint</Application>
  <PresentationFormat>Custom</PresentationFormat>
  <Paragraphs>326</Paragraphs>
  <Slides>26</Slides>
  <Notes>26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8" baseType="lpstr">
      <vt:lpstr>Office Theme</vt:lpstr>
      <vt:lpstr>Equation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IQT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Chandrasekar, Sriram</dc:creator>
  <cp:lastModifiedBy>Karl Ni</cp:lastModifiedBy>
  <cp:revision>412</cp:revision>
  <dcterms:created xsi:type="dcterms:W3CDTF">2016-06-17T21:01:28Z</dcterms:created>
  <dcterms:modified xsi:type="dcterms:W3CDTF">2016-11-23T19:46:40Z</dcterms:modified>
</cp:coreProperties>
</file>